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  <p:sldMasterId id="2147483757" r:id="rId3"/>
    <p:sldMasterId id="2147483762" r:id="rId4"/>
    <p:sldMasterId id="2147483824" r:id="rId5"/>
    <p:sldMasterId id="2147483829" r:id="rId6"/>
  </p:sldMasterIdLst>
  <p:notesMasterIdLst>
    <p:notesMasterId r:id="rId23"/>
  </p:notesMasterIdLst>
  <p:sldIdLst>
    <p:sldId id="296" r:id="rId7"/>
    <p:sldId id="303" r:id="rId8"/>
    <p:sldId id="304" r:id="rId9"/>
    <p:sldId id="288" r:id="rId10"/>
    <p:sldId id="298" r:id="rId11"/>
    <p:sldId id="289" r:id="rId12"/>
    <p:sldId id="299" r:id="rId13"/>
    <p:sldId id="300" r:id="rId14"/>
    <p:sldId id="290" r:id="rId15"/>
    <p:sldId id="291" r:id="rId16"/>
    <p:sldId id="301" r:id="rId17"/>
    <p:sldId id="292" r:id="rId18"/>
    <p:sldId id="302" r:id="rId19"/>
    <p:sldId id="295" r:id="rId20"/>
    <p:sldId id="305" r:id="rId21"/>
    <p:sldId id="315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8" autoAdjust="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919F5-4D1D-4EE3-8D04-109397186B7A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78FC-2703-4A53-9E04-11BF1973CA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04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32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90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34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 userDrawn="1"/>
        </p:nvCxnSpPr>
        <p:spPr>
          <a:xfrm>
            <a:off x="1514475" y="2733675"/>
            <a:ext cx="6115050" cy="0"/>
          </a:xfrm>
          <a:prstGeom prst="line">
            <a:avLst/>
          </a:prstGeom>
          <a:ln w="44450" cap="rnd">
            <a:solidFill>
              <a:schemeClr val="accent4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106" y="2079812"/>
            <a:ext cx="6149788" cy="654424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4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rgbClr val="FFC000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02B3F087-E49D-461E-9088-15BDAC19A4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166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 userDrawn="1"/>
        </p:nvCxnSpPr>
        <p:spPr>
          <a:xfrm>
            <a:off x="579438" y="744538"/>
            <a:ext cx="7985125" cy="0"/>
          </a:xfrm>
          <a:prstGeom prst="line">
            <a:avLst/>
          </a:prstGeom>
          <a:ln w="44450" cap="rnd">
            <a:solidFill>
              <a:schemeClr val="accent4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 bwMode="auto">
          <a:xfrm>
            <a:off x="0" y="6518275"/>
            <a:ext cx="3179763" cy="3397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rgbClr val="FFC000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667E49B3-5AD8-4BCF-8092-0581194ED5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364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rgbClr val="FFC000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DBF0C4F7-F4DA-45C3-B24D-011CDFE08E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1666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bg>
      <p:bgPr>
        <a:gradFill rotWithShape="0">
          <a:gsLst>
            <a:gs pos="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rgbClr val="FFC000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4960DBFD-0DE6-4ACA-A9F0-00E7E4D065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882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 userDrawn="1"/>
        </p:nvCxnSpPr>
        <p:spPr>
          <a:xfrm>
            <a:off x="1514475" y="2733675"/>
            <a:ext cx="6115050" cy="0"/>
          </a:xfrm>
          <a:prstGeom prst="line">
            <a:avLst/>
          </a:prstGeom>
          <a:ln w="4445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106" y="2079812"/>
            <a:ext cx="6149788" cy="654424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4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F7DAF8B7-94F9-4107-B4B0-0F91FDA09E7E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38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 userDrawn="1"/>
        </p:nvCxnSpPr>
        <p:spPr>
          <a:xfrm>
            <a:off x="579438" y="744538"/>
            <a:ext cx="7985125" cy="0"/>
          </a:xfrm>
          <a:prstGeom prst="line">
            <a:avLst/>
          </a:prstGeom>
          <a:ln w="4445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 bwMode="auto">
          <a:xfrm>
            <a:off x="0" y="6518275"/>
            <a:ext cx="3179763" cy="3397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19F7DA86-6D28-45B4-BD86-54941444DC97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7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614A36F4-A999-4DBB-A3F1-9D0F0C5208B9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60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bg>
      <p:bgPr>
        <a:gradFill rotWithShape="0">
          <a:gsLst>
            <a:gs pos="0">
              <a:srgbClr val="2F5597"/>
            </a:gs>
            <a:gs pos="100000">
              <a:srgbClr val="2F55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7C6F857B-B452-422D-8398-6ACF19F508C8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603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62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47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36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59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84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7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26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37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89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7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109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40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 userDrawn="1"/>
        </p:nvCxnSpPr>
        <p:spPr>
          <a:xfrm>
            <a:off x="1514475" y="2733675"/>
            <a:ext cx="6115050" cy="0"/>
          </a:xfrm>
          <a:prstGeom prst="line">
            <a:avLst/>
          </a:prstGeom>
          <a:ln w="4445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106" y="2079812"/>
            <a:ext cx="6149788" cy="654424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4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F7DAF8B7-94F9-4107-B4B0-0F91FDA09E7E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52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 userDrawn="1"/>
        </p:nvCxnSpPr>
        <p:spPr>
          <a:xfrm>
            <a:off x="579438" y="744538"/>
            <a:ext cx="7985125" cy="0"/>
          </a:xfrm>
          <a:prstGeom prst="line">
            <a:avLst/>
          </a:prstGeom>
          <a:ln w="4445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 bwMode="auto">
          <a:xfrm>
            <a:off x="0" y="6518275"/>
            <a:ext cx="3179763" cy="3397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19F7DA86-6D28-45B4-BD86-54941444DC97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6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614A36F4-A999-4DBB-A3F1-9D0F0C5208B9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82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bg>
      <p:bgPr>
        <a:gradFill rotWithShape="0">
          <a:gsLst>
            <a:gs pos="0">
              <a:srgbClr val="2F5597"/>
            </a:gs>
            <a:gs pos="100000">
              <a:srgbClr val="2F55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7C6F857B-B452-422D-8398-6ACF19F508C8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74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 userDrawn="1"/>
        </p:nvCxnSpPr>
        <p:spPr>
          <a:xfrm>
            <a:off x="1514475" y="2733675"/>
            <a:ext cx="6115050" cy="0"/>
          </a:xfrm>
          <a:prstGeom prst="line">
            <a:avLst/>
          </a:prstGeom>
          <a:ln w="4445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106" y="2079812"/>
            <a:ext cx="6149788" cy="654424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4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F7DAF8B7-94F9-4107-B4B0-0F91FDA09E7E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73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 userDrawn="1"/>
        </p:nvCxnSpPr>
        <p:spPr>
          <a:xfrm>
            <a:off x="579438" y="744538"/>
            <a:ext cx="7985125" cy="0"/>
          </a:xfrm>
          <a:prstGeom prst="line">
            <a:avLst/>
          </a:prstGeom>
          <a:ln w="4445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 bwMode="auto">
          <a:xfrm>
            <a:off x="0" y="6518275"/>
            <a:ext cx="3179763" cy="3397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19F7DA86-6D28-45B4-BD86-54941444DC97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88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614A36F4-A999-4DBB-A3F1-9D0F0C5208B9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8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bg>
      <p:bgPr>
        <a:gradFill rotWithShape="0">
          <a:gsLst>
            <a:gs pos="0">
              <a:srgbClr val="2F5597"/>
            </a:gs>
            <a:gs pos="100000">
              <a:srgbClr val="2F55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7C6F857B-B452-422D-8398-6ACF19F508C8}" type="slidenum">
              <a:rPr lang="ja-JP" altLang="en-US">
                <a:solidFill>
                  <a:srgbClr val="5B9BD5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38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86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56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38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84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2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7548D-AE35-4D23-A16C-7AE4C5555466}" type="datetimeFigureOut">
              <a:rPr kumimoji="1" lang="ja-JP" altLang="en-US" smtClean="0"/>
              <a:t>2019/5/31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FA98-CDCC-42B9-918E-E8D2C8A15D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5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E699"/>
            </a:gs>
            <a:gs pos="3999">
              <a:srgbClr val="FFFFFF"/>
            </a:gs>
            <a:gs pos="96001">
              <a:srgbClr val="FFFFFF"/>
            </a:gs>
            <a:gs pos="100000">
              <a:srgbClr val="FFE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53975"/>
            <a:ext cx="7886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pic>
        <p:nvPicPr>
          <p:cNvPr id="7171" name="Picture 3" descr="C:\Users\01020030\Desktop\ツール使用規約関連\IPCC_ロゴマーク_140214\ロゴ英.PN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6500813"/>
            <a:ext cx="1349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267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C000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56D27-98D0-47DA-A1C1-3D87F5CC1BB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103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4C7E7"/>
            </a:gs>
            <a:gs pos="3999">
              <a:srgbClr val="FFFFFF"/>
            </a:gs>
            <a:gs pos="96001">
              <a:srgbClr val="FFFFFF"/>
            </a:gs>
            <a:gs pos="100000">
              <a:srgbClr val="B4C7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53975"/>
            <a:ext cx="7886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pic>
        <p:nvPicPr>
          <p:cNvPr id="3075" name="Picture 3" descr="C:\Users\01020030\Desktop\ツール使用規約関連\IPCC_ロゴマーク_140214\ロゴ英.PN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6500813"/>
            <a:ext cx="1349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267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19AA4-65FA-4F29-A701-DB66E8C6C752}" type="slidenum">
              <a:rPr lang="ja-JP" altLang="en-US">
                <a:solidFill>
                  <a:srgbClr val="5B9BD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0A99-05F5-4579-85ED-C77894654CD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014D-4909-4483-9B77-BA05E74EF9A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5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4C7E7"/>
            </a:gs>
            <a:gs pos="3999">
              <a:srgbClr val="FFFFFF"/>
            </a:gs>
            <a:gs pos="96001">
              <a:srgbClr val="FFFFFF"/>
            </a:gs>
            <a:gs pos="100000">
              <a:srgbClr val="B4C7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53975"/>
            <a:ext cx="7886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pic>
        <p:nvPicPr>
          <p:cNvPr id="3075" name="Picture 3" descr="C:\Users\01020030\Desktop\ツール使用規約関連\IPCC_ロゴマーク_140214\ロゴ英.PN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6500813"/>
            <a:ext cx="1349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267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19AA4-65FA-4F29-A701-DB66E8C6C752}" type="slidenum">
              <a:rPr lang="ja-JP" altLang="en-US">
                <a:solidFill>
                  <a:srgbClr val="5B9BD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5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4C7E7"/>
            </a:gs>
            <a:gs pos="3999">
              <a:srgbClr val="FFFFFF"/>
            </a:gs>
            <a:gs pos="96001">
              <a:srgbClr val="FFFFFF"/>
            </a:gs>
            <a:gs pos="100000">
              <a:srgbClr val="B4C7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53975"/>
            <a:ext cx="7886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pic>
        <p:nvPicPr>
          <p:cNvPr id="3075" name="Picture 3" descr="C:\Users\01020030\Desktop\ツール使用規約関連\IPCC_ロゴマーク_140214\ロゴ英.PN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6500813"/>
            <a:ext cx="1349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267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19AA4-65FA-4F29-A701-DB66E8C6C752}" type="slidenum">
              <a:rPr lang="ja-JP" altLang="en-US">
                <a:solidFill>
                  <a:srgbClr val="5B9BD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4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en-US" altLang="ja-JP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パロデイ風の地球温暖化です。</a:t>
            </a:r>
            <a:r>
              <a:rPr lang="en-US" altLang="ja-JP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b="1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b="1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ホニャララクイズです。皆さん、一緒に考えましょう。</a:t>
            </a:r>
            <a:r>
              <a:rPr lang="en-US" altLang="ja-JP" b="1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b="1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出題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は、</a:t>
            </a:r>
            <a:r>
              <a:rPr lang="ja-JP" altLang="en-US" sz="4000" b="1" dirty="0" smtClean="0">
                <a:latin typeface="+mj-ea"/>
              </a:rPr>
              <a:t>国立環境研究所</a:t>
            </a:r>
            <a:r>
              <a:rPr lang="en-US" altLang="ja-JP" sz="4000" b="1" dirty="0" smtClean="0">
                <a:latin typeface="+mj-ea"/>
              </a:rPr>
              <a:t/>
            </a:r>
            <a:br>
              <a:rPr lang="en-US" altLang="ja-JP" sz="4000" b="1" dirty="0" smtClean="0">
                <a:latin typeface="+mj-ea"/>
              </a:rPr>
            </a:br>
            <a:r>
              <a:rPr lang="ja-JP" altLang="en-US" sz="4000" b="1" dirty="0">
                <a:latin typeface="+mj-ea"/>
              </a:rPr>
              <a:t>地球環境研究センター温暖化リスク評価研究室</a:t>
            </a:r>
            <a:r>
              <a:rPr lang="ja-JP" altLang="en-US" sz="4000" b="1" dirty="0" smtClean="0">
                <a:latin typeface="+mj-ea"/>
              </a:rPr>
              <a:t>室長</a:t>
            </a:r>
            <a:r>
              <a:rPr lang="en-US" altLang="ja-JP" sz="4000" b="1" dirty="0" smtClean="0">
                <a:latin typeface="+mj-ea"/>
              </a:rPr>
              <a:t/>
            </a:r>
            <a:br>
              <a:rPr lang="en-US" altLang="ja-JP" sz="4000" b="1" dirty="0" smtClean="0">
                <a:latin typeface="+mj-ea"/>
              </a:rPr>
            </a:b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江守　正太博士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Picture 2" descr="地球くん　健康＆発熱　線画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60" y="4797152"/>
            <a:ext cx="2469640" cy="185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3" y="4542758"/>
            <a:ext cx="2232248" cy="21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1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10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55576" y="980728"/>
            <a:ext cx="77768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400" b="1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ランク</a:t>
            </a:r>
            <a:r>
              <a:rPr lang="en-US" altLang="ja-JP" sz="44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</a:t>
            </a:r>
            <a:r>
              <a:rPr lang="ja-JP" altLang="en-US" sz="44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位</a:t>
            </a:r>
            <a:r>
              <a:rPr lang="ja-JP" altLang="en-US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</a:t>
            </a:r>
            <a:endParaRPr lang="en-US" altLang="ja-JP" b="1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endParaRPr lang="en-US" altLang="ja-JP" b="1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endParaRPr lang="en-US" altLang="ja-JP" b="1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44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Ｑ</a:t>
            </a:r>
            <a:r>
              <a:rPr lang="ja-JP" altLang="en-US" sz="44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：眠っていた「？？？？？？」が目覚める。	</a:t>
            </a:r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		</a:t>
            </a:r>
          </a:p>
          <a:p>
            <a:pPr lvl="0"/>
            <a:r>
              <a:rPr lang="zh-TW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2779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11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5536" y="548680"/>
            <a:ext cx="84249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8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Ａ：「</a:t>
            </a:r>
            <a:r>
              <a:rPr lang="ja-JP" altLang="en-US" sz="4800" b="1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未知の病原体</a:t>
            </a:r>
            <a:r>
              <a:rPr lang="ja-JP" altLang="en-US" sz="48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」</a:t>
            </a:r>
            <a:endParaRPr lang="en-US" altLang="ja-JP" sz="4800" b="1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endParaRPr lang="en-US" altLang="ja-JP" sz="4000" b="1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シベリア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等の永久凍土がとけ、</a:t>
            </a:r>
            <a:r>
              <a:rPr lang="en-US" altLang="ja-JP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3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万年以上眠っていた未知のウイルス、</a:t>
            </a:r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致死率の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高い天然痘が目覚める可能性もある。							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705225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3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12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15616" y="889844"/>
            <a:ext cx="705678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400" b="1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ランク</a:t>
            </a:r>
            <a:r>
              <a:rPr lang="en-US" altLang="ja-JP" sz="44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</a:t>
            </a:r>
            <a:r>
              <a:rPr lang="ja-JP" altLang="en-US" sz="44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位	</a:t>
            </a:r>
            <a:endParaRPr lang="en-US" altLang="ja-JP" sz="4400" b="1" dirty="0" smtClean="0">
              <a:solidFill>
                <a:srgbClr val="00B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endParaRPr lang="en-US" altLang="ja-JP" sz="4400" b="1" dirty="0" smtClean="0">
              <a:solidFill>
                <a:srgbClr val="00B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Ｑ：世界各地で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「？？」が増える。</a:t>
            </a:r>
            <a:r>
              <a:rPr lang="ja-JP" altLang="en-US" sz="40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</a:t>
            </a:r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	</a:t>
            </a: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</a:t>
            </a: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019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48"/>
            <a:ext cx="4896544" cy="330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13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5536" y="404664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8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Ａ：「</a:t>
            </a:r>
            <a:r>
              <a:rPr lang="ja-JP" altLang="en-US" sz="4800" b="1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戦争</a:t>
            </a:r>
            <a:r>
              <a:rPr lang="ja-JP" altLang="en-US" sz="48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」</a:t>
            </a:r>
            <a:endParaRPr lang="en-US" altLang="ja-JP" sz="4800" b="1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endParaRPr lang="en-US" altLang="ja-JP" sz="4000" b="1" dirty="0" smtClean="0">
              <a:solidFill>
                <a:srgbClr val="00B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r>
              <a:rPr lang="ja-JP" altLang="en-US" sz="4000" b="1" dirty="0" smtClean="0">
                <a:latin typeface="ＭＳ Ｐゴシック"/>
                <a:ea typeface="ＭＳ Ｐゴシック"/>
              </a:rPr>
              <a:t>干ばつ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→穀物不</a:t>
            </a:r>
            <a:r>
              <a:rPr lang="ja-JP" altLang="en-US" sz="4000" b="1" dirty="0">
                <a:solidFill>
                  <a:schemeClr val="bg1"/>
                </a:solidFill>
                <a:latin typeface="ＭＳ Ｐゴシック"/>
                <a:ea typeface="ＭＳ Ｐゴシック"/>
              </a:rPr>
              <a:t>作・飢餓・栄養失調・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失業⇒</a:t>
            </a:r>
            <a:r>
              <a:rPr lang="ja-JP" altLang="en-US" sz="4000" b="1" dirty="0" smtClean="0">
                <a:latin typeface="ＭＳ Ｐゴシック"/>
                <a:ea typeface="ＭＳ Ｐゴシック"/>
              </a:rPr>
              <a:t>シリア内戦</a:t>
            </a:r>
            <a:r>
              <a:rPr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の</a:t>
            </a:r>
            <a:r>
              <a:rPr lang="ja-JP" altLang="en-US" sz="4000" b="1" dirty="0">
                <a:solidFill>
                  <a:schemeClr val="bg1"/>
                </a:solidFill>
                <a:latin typeface="ＭＳ Ｐゴシック"/>
                <a:ea typeface="ＭＳ Ｐゴシック"/>
              </a:rPr>
              <a:t>一因	</a:t>
            </a:r>
            <a:r>
              <a:rPr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と言われて</a:t>
            </a:r>
            <a:r>
              <a:rPr lang="ja-JP" altLang="en-US" sz="4000" b="1" dirty="0" smtClean="0">
                <a:latin typeface="ＭＳ Ｐゴシック"/>
                <a:ea typeface="ＭＳ Ｐゴシック"/>
              </a:rPr>
              <a:t>いる。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			</a:t>
            </a:r>
            <a:r>
              <a:rPr lang="ja-JP" altLang="en-US" b="1" dirty="0">
                <a:latin typeface="ＭＳ Ｐゴシック"/>
                <a:ea typeface="ＭＳ Ｐゴシック"/>
              </a:rPr>
              <a:t>			</a:t>
            </a:r>
          </a:p>
          <a:p>
            <a:pPr lvl="0"/>
            <a:r>
              <a:rPr lang="en-US" altLang="ja-JP" sz="4000" b="1" dirty="0" smtClean="0">
                <a:latin typeface="ＭＳ Ｐゴシック"/>
                <a:ea typeface="ＭＳ Ｐゴシック"/>
              </a:rPr>
              <a:t>2015.5 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オバマ</a:t>
            </a:r>
            <a:r>
              <a:rPr lang="ja-JP" altLang="en-US" sz="4000" b="1" dirty="0" smtClean="0">
                <a:latin typeface="ＭＳ Ｐゴシック"/>
                <a:ea typeface="ＭＳ Ｐゴシック"/>
              </a:rPr>
              <a:t>大統領「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温暖化と</a:t>
            </a:r>
            <a:r>
              <a:rPr lang="ja-JP" altLang="en-US" sz="4000" b="1" dirty="0" smtClean="0">
                <a:latin typeface="ＭＳ Ｐゴシック"/>
                <a:ea typeface="ＭＳ Ｐゴシック"/>
              </a:rPr>
              <a:t>安全</a:t>
            </a:r>
            <a:endParaRPr lang="en-US" altLang="ja-JP" sz="4000" b="1" dirty="0" smtClean="0">
              <a:latin typeface="ＭＳ Ｐゴシック"/>
              <a:ea typeface="ＭＳ Ｐゴシック"/>
            </a:endParaRPr>
          </a:p>
          <a:p>
            <a:pPr lvl="0"/>
            <a:r>
              <a:rPr lang="ja-JP" altLang="en-US" sz="4000" b="1" dirty="0" smtClean="0">
                <a:latin typeface="ＭＳ Ｐゴシック"/>
                <a:ea typeface="ＭＳ Ｐゴシック"/>
              </a:rPr>
              <a:t>保障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の脅威</a:t>
            </a:r>
            <a:r>
              <a:rPr lang="ja-JP" altLang="en-US" sz="4000" b="1" dirty="0" smtClean="0">
                <a:latin typeface="ＭＳ Ｐゴシック"/>
                <a:ea typeface="ＭＳ Ｐゴシック"/>
              </a:rPr>
              <a:t>」の演説。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		</a:t>
            </a:r>
            <a:endParaRPr lang="en-US" altLang="ja-JP" sz="4000" b="1" dirty="0" smtClean="0">
              <a:latin typeface="ＭＳ Ｐゴシック"/>
              <a:ea typeface="ＭＳ Ｐゴシック"/>
            </a:endParaRPr>
          </a:p>
          <a:p>
            <a:pPr lvl="0"/>
            <a:r>
              <a:rPr lang="ja-JP" altLang="en-US" sz="4000" b="1" dirty="0" smtClean="0">
                <a:latin typeface="ＭＳ Ｐゴシック"/>
                <a:ea typeface="ＭＳ Ｐゴシック"/>
              </a:rPr>
              <a:t>温暖化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が社会的ストレスを増大→内戦、テロを引き起こす</a:t>
            </a:r>
            <a:r>
              <a:rPr lang="ja-JP" altLang="en-US" sz="4000" b="1" dirty="0" smtClean="0">
                <a:latin typeface="ＭＳ Ｐゴシック"/>
                <a:ea typeface="ＭＳ Ｐゴシック"/>
              </a:rPr>
              <a:t>可能性がある</a:t>
            </a:r>
            <a:r>
              <a:rPr lang="ja-JP" altLang="en-US" sz="4000" b="1" dirty="0" smtClean="0">
                <a:solidFill>
                  <a:schemeClr val="bg1"/>
                </a:solidFill>
                <a:latin typeface="ＭＳ Ｐゴシック"/>
                <a:ea typeface="ＭＳ Ｐゴシック"/>
              </a:rPr>
              <a:t>。</a:t>
            </a:r>
            <a:r>
              <a:rPr lang="ja-JP" altLang="en-US" sz="4000" b="1" dirty="0">
                <a:solidFill>
                  <a:schemeClr val="bg1"/>
                </a:solidFill>
                <a:latin typeface="ＭＳ Ｐゴシック"/>
                <a:ea typeface="ＭＳ Ｐゴシック"/>
              </a:rPr>
              <a:t>					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2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14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672026"/>
            <a:ext cx="82089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000" b="1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おまけ</a:t>
            </a:r>
            <a:r>
              <a:rPr lang="ja-JP" altLang="en-US" sz="4000" b="1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問題</a:t>
            </a:r>
            <a:endParaRPr lang="en-US" altLang="ja-JP" sz="4000" b="1" dirty="0" smtClean="0">
              <a:solidFill>
                <a:srgbClr val="00B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r>
              <a:rPr lang="ja-JP" altLang="en-US" sz="40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	</a:t>
            </a:r>
            <a:r>
              <a:rPr lang="ja-JP" altLang="en-US" dirty="0">
                <a:solidFill>
                  <a:srgbClr val="00B050"/>
                </a:solidFill>
                <a:latin typeface="ＭＳ Ｐゴシック"/>
                <a:ea typeface="ＭＳ Ｐゴシック"/>
              </a:rPr>
              <a:t>	</a:t>
            </a:r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			</a:t>
            </a:r>
          </a:p>
          <a:p>
            <a:pPr lvl="0"/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Ｑ：夫婦が「？？」すると温暖化</a:t>
            </a:r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が</a:t>
            </a:r>
            <a:endParaRPr lang="en-US" altLang="ja-JP" sz="4000" b="1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</a:t>
            </a:r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　進む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。 </a:t>
            </a:r>
            <a:r>
              <a:rPr lang="ja-JP" altLang="en-US" sz="40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</a:t>
            </a:r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9734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15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7544" y="332656"/>
            <a:ext cx="81369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</a:t>
            </a:r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		</a:t>
            </a:r>
          </a:p>
          <a:p>
            <a:pPr lvl="0"/>
            <a:r>
              <a:rPr lang="ja-JP" altLang="en-US" sz="48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</a:t>
            </a:r>
            <a:r>
              <a:rPr lang="ja-JP" altLang="en-US" sz="4800" b="1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離婚</a:t>
            </a:r>
            <a:r>
              <a:rPr lang="ja-JP" altLang="en-US" sz="48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」</a:t>
            </a:r>
            <a:endParaRPr lang="en-US" altLang="ja-JP" sz="4800" b="1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endParaRPr lang="en-US" altLang="ja-JP" sz="4000" b="1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endParaRPr lang="en-US" altLang="ja-JP" b="1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世帯数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が増え、エネルギー使用が</a:t>
            </a:r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増え</a:t>
            </a:r>
            <a:endParaRPr lang="en-US" altLang="ja-JP" sz="3600" b="1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→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ＣＯ</a:t>
            </a:r>
            <a:r>
              <a:rPr lang="en-US" altLang="ja-JP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2</a:t>
            </a:r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増。</a:t>
            </a:r>
            <a:endParaRPr lang="en-US" altLang="ja-JP" sz="3600" b="1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</a:t>
            </a:r>
            <a:r>
              <a:rPr lang="ja-JP" altLang="en-US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	</a:t>
            </a:r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</a:t>
            </a: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</a:t>
            </a:r>
            <a:endParaRPr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3173338" cy="31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67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さようなら</a:t>
            </a:r>
            <a:r>
              <a:rPr kumimoji="1" lang="en-US" altLang="ja-JP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kumimoji="1" lang="en-US" altLang="ja-JP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温暖化地獄</a:t>
            </a:r>
            <a:r>
              <a:rPr lang="en-US" altLang="ja-JP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r>
              <a:rPr lang="en-US" altLang="ja-JP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さようなら</a:t>
            </a:r>
            <a:r>
              <a:rPr lang="en-US" altLang="ja-JP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ＣＯ</a:t>
            </a:r>
            <a:r>
              <a:rPr lang="en-US" altLang="ja-JP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</a:t>
            </a:r>
            <a:endParaRPr kumimoji="1" lang="ja-JP" altLang="en-US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029" name="Picture 5" descr="C:\Users\OWNER\AppData\Local\Microsoft\Windows\Temporary Internet Files\Content.IE5\945VFGZY\200px-Ash_Butterfree_DP09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6" y="4005064"/>
            <a:ext cx="2937856" cy="220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WNER\AppData\Local\Microsoft\Windows\Temporary Internet Files\Content.IE5\XREXX6EK\5962523209_d0707a5aa7_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99657"/>
            <a:ext cx="1658144" cy="16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01008"/>
            <a:ext cx="1872208" cy="13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2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2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885383"/>
            <a:ext cx="84249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400" b="1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まず練習</a:t>
            </a:r>
            <a:r>
              <a:rPr lang="ja-JP" altLang="en-US" sz="4400" b="1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問題</a:t>
            </a:r>
            <a:r>
              <a:rPr lang="ja-JP" altLang="en-US" sz="44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	</a:t>
            </a:r>
            <a:endParaRPr lang="en-US" altLang="ja-JP" sz="4400" b="1" dirty="0" smtClean="0">
              <a:solidFill>
                <a:srgbClr val="00B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r>
              <a:rPr lang="ja-JP" altLang="en-US" dirty="0">
                <a:solidFill>
                  <a:srgbClr val="00B050"/>
                </a:solidFill>
                <a:latin typeface="ＭＳ Ｐゴシック"/>
                <a:ea typeface="ＭＳ Ｐゴシック"/>
              </a:rPr>
              <a:t>	</a:t>
            </a:r>
            <a:endParaRPr lang="en-US" altLang="ja-JP" dirty="0" smtClean="0">
              <a:solidFill>
                <a:srgbClr val="00B050"/>
              </a:solidFill>
              <a:latin typeface="ＭＳ Ｐゴシック"/>
              <a:ea typeface="ＭＳ Ｐゴシック"/>
            </a:endParaRPr>
          </a:p>
          <a:p>
            <a:pPr lvl="0"/>
            <a:endParaRPr lang="en-US" altLang="ja-JP" b="1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Ｑ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：温暖化が進むと「？？？」の</a:t>
            </a:r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揺れ　が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激しくなる。	</a:t>
            </a:r>
            <a:r>
              <a:rPr lang="ja-JP" altLang="en-US" sz="40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		</a:t>
            </a: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				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728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3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55576" y="692696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800" b="1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「飛行機</a:t>
            </a:r>
            <a:r>
              <a:rPr lang="ja-JP" altLang="en-US" sz="48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」</a:t>
            </a:r>
            <a:endParaRPr lang="en-US" altLang="ja-JP" sz="4800" b="1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endParaRPr lang="en-US" altLang="ja-JP" sz="4000" b="1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高度</a:t>
            </a:r>
            <a:r>
              <a:rPr lang="en-US" altLang="ja-JP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1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万</a:t>
            </a:r>
            <a:r>
              <a:rPr lang="en-US" altLang="ja-JP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m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の気流が変化、最大</a:t>
            </a:r>
            <a:r>
              <a:rPr lang="en-US" altLang="ja-JP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40%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の揺れが</a:t>
            </a:r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想定される。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</a:t>
            </a:r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48" y="3401130"/>
            <a:ext cx="3986284" cy="269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7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4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83568" y="1196752"/>
            <a:ext cx="76328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800" b="1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本番開始　　ランク</a:t>
            </a:r>
            <a:r>
              <a:rPr lang="en-US" altLang="ja-JP" sz="48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5</a:t>
            </a:r>
            <a:r>
              <a:rPr lang="ja-JP" altLang="en-US" sz="48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位	</a:t>
            </a:r>
            <a:endParaRPr lang="en-US" altLang="ja-JP" sz="4800" b="1" dirty="0" smtClean="0">
              <a:solidFill>
                <a:srgbClr val="00B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endParaRPr lang="en-US" altLang="ja-JP" sz="3200" b="1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Ｑ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：温暖化が進むと動物</a:t>
            </a:r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が</a:t>
            </a:r>
            <a:endParaRPr lang="en-US" altLang="ja-JP" sz="4000" b="1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</a:t>
            </a:r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　「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？？？（ホニャララ</a:t>
            </a:r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）」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になる。	</a:t>
            </a:r>
            <a:r>
              <a:rPr lang="ja-JP" altLang="en-US" sz="40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		</a:t>
            </a: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4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36" y="3573016"/>
            <a:ext cx="2880320" cy="17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5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188639"/>
            <a:ext cx="932351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4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Ａ：「小型</a:t>
            </a:r>
            <a:r>
              <a:rPr lang="ja-JP" altLang="en-US" sz="4400" b="1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になる</a:t>
            </a:r>
            <a:r>
              <a:rPr lang="ja-JP" altLang="en-US" sz="44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」</a:t>
            </a:r>
            <a:endParaRPr lang="en-US" altLang="ja-JP" sz="4400" b="1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r>
              <a:rPr lang="en-US" altLang="ja-JP" sz="4000" b="1" dirty="0" smtClean="0">
                <a:latin typeface="ＭＳ Ｐゴシック"/>
                <a:ea typeface="ＭＳ Ｐゴシック"/>
              </a:rPr>
              <a:t>5500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万年前の温暖化時期　リス・ネズミが</a:t>
            </a:r>
            <a:r>
              <a:rPr lang="en-US" altLang="ja-JP" sz="4000" b="1" dirty="0">
                <a:latin typeface="ＭＳ Ｐゴシック"/>
                <a:ea typeface="ＭＳ Ｐゴシック"/>
              </a:rPr>
              <a:t>20</a:t>
            </a:r>
            <a:r>
              <a:rPr lang="en-US" altLang="ja-JP" sz="4000" b="1" dirty="0" smtClean="0">
                <a:latin typeface="ＭＳ Ｐゴシック"/>
                <a:ea typeface="ＭＳ Ｐゴシック"/>
              </a:rPr>
              <a:t>%</a:t>
            </a:r>
            <a:r>
              <a:rPr lang="ja-JP" altLang="en-US" sz="4000" b="1" dirty="0" err="1" smtClean="0">
                <a:latin typeface="ＭＳ Ｐゴシック"/>
                <a:ea typeface="ＭＳ Ｐゴシック"/>
              </a:rPr>
              <a:t>、</a:t>
            </a:r>
            <a:r>
              <a:rPr lang="ja-JP" altLang="en-US" sz="4000" b="1" dirty="0" smtClean="0">
                <a:latin typeface="ＭＳ Ｐゴシック"/>
                <a:ea typeface="ＭＳ Ｐゴシック"/>
              </a:rPr>
              <a:t>アリ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・ハチ等が</a:t>
            </a:r>
            <a:r>
              <a:rPr lang="en-US" altLang="ja-JP" sz="4000" b="1" dirty="0">
                <a:latin typeface="ＭＳ Ｐゴシック"/>
                <a:ea typeface="ＭＳ Ｐゴシック"/>
              </a:rPr>
              <a:t>75%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小型化した</a:t>
            </a:r>
            <a:r>
              <a:rPr lang="ja-JP" altLang="en-US" sz="4000" b="1" dirty="0" smtClean="0">
                <a:latin typeface="ＭＳ Ｐゴシック"/>
                <a:ea typeface="ＭＳ Ｐゴシック"/>
              </a:rPr>
              <a:t>。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	</a:t>
            </a:r>
          </a:p>
          <a:p>
            <a:pPr lvl="0"/>
            <a:r>
              <a:rPr lang="ja-JP" altLang="en-US" sz="4000" b="1" dirty="0" smtClean="0">
                <a:latin typeface="ＭＳ Ｐゴシック"/>
                <a:ea typeface="ＭＳ Ｐゴシック"/>
              </a:rPr>
              <a:t>元来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、寒冷地は大型（ホッキョクグマ</a:t>
            </a:r>
            <a:r>
              <a:rPr lang="en-US" altLang="ja-JP" sz="4000" b="1" dirty="0">
                <a:latin typeface="ＭＳ Ｐゴシック"/>
                <a:ea typeface="ＭＳ Ｐゴシック"/>
              </a:rPr>
              <a:t>2-3m),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熱暑地は小型（マレイグマ</a:t>
            </a:r>
            <a:r>
              <a:rPr lang="en-US" altLang="ja-JP" sz="4000" b="1" dirty="0">
                <a:latin typeface="ＭＳ Ｐゴシック"/>
                <a:ea typeface="ＭＳ Ｐゴシック"/>
              </a:rPr>
              <a:t>1-1.5m</a:t>
            </a:r>
            <a:r>
              <a:rPr lang="en-US" altLang="ja-JP" sz="4000" b="1" dirty="0" smtClean="0">
                <a:latin typeface="ＭＳ Ｐゴシック"/>
                <a:ea typeface="ＭＳ Ｐゴシック"/>
              </a:rPr>
              <a:t>)</a:t>
            </a:r>
          </a:p>
          <a:p>
            <a:pPr lvl="0"/>
            <a:endParaRPr lang="en-US" altLang="ja-JP" sz="4000" b="1" dirty="0">
              <a:latin typeface="ＭＳ Ｐゴシック"/>
              <a:ea typeface="ＭＳ Ｐゴシック"/>
            </a:endParaRPr>
          </a:p>
          <a:p>
            <a:pPr lvl="0"/>
            <a:r>
              <a:rPr lang="en-US" altLang="ja-JP" sz="4000" b="1" dirty="0">
                <a:latin typeface="ＭＳ Ｐゴシック"/>
                <a:ea typeface="ＭＳ Ｐゴシック"/>
              </a:rPr>
              <a:t>	</a:t>
            </a:r>
          </a:p>
          <a:p>
            <a:pPr lvl="0"/>
            <a:endParaRPr lang="en-US" altLang="ja-JP" sz="4000" dirty="0" smtClean="0">
              <a:latin typeface="ＭＳ Ｐゴシック"/>
              <a:ea typeface="ＭＳ Ｐゴシック"/>
            </a:endParaRPr>
          </a:p>
          <a:p>
            <a:pPr lvl="0"/>
            <a:r>
              <a:rPr lang="ja-JP" altLang="en-US" sz="4000" b="1" dirty="0" smtClean="0">
                <a:latin typeface="ＭＳ Ｐゴシック"/>
                <a:ea typeface="ＭＳ Ｐゴシック"/>
              </a:rPr>
              <a:t>熱暑地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は、体内の熱を逃がすため</a:t>
            </a:r>
            <a:r>
              <a:rPr lang="ja-JP" altLang="en-US" sz="4000" b="1" dirty="0" smtClean="0">
                <a:latin typeface="ＭＳ Ｐゴシック"/>
                <a:ea typeface="ＭＳ Ｐゴシック"/>
              </a:rPr>
              <a:t>、小型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が</a:t>
            </a:r>
            <a:r>
              <a:rPr lang="ja-JP" altLang="en-US" sz="4000" b="1" dirty="0" smtClean="0">
                <a:latin typeface="ＭＳ Ｐゴシック"/>
                <a:ea typeface="ＭＳ Ｐゴシック"/>
              </a:rPr>
              <a:t>有利→小型化。</a:t>
            </a:r>
            <a:r>
              <a:rPr lang="ja-JP" altLang="en-US" sz="4000" b="1" dirty="0">
                <a:latin typeface="ＭＳ Ｐゴシック"/>
                <a:ea typeface="ＭＳ Ｐゴシック"/>
              </a:rPr>
              <a:t>						</a:t>
            </a:r>
            <a:r>
              <a:rPr lang="ja-JP" altLang="en-US" sz="4000" dirty="0">
                <a:latin typeface="ＭＳ Ｐゴシック"/>
                <a:ea typeface="ＭＳ Ｐゴシック"/>
              </a:rPr>
              <a:t>	</a:t>
            </a:r>
          </a:p>
          <a:p>
            <a:pPr lvl="0"/>
            <a:r>
              <a:rPr lang="ja-JP" altLang="en-US" sz="32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831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6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71600" y="908720"/>
            <a:ext cx="66967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400" b="1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ランク</a:t>
            </a:r>
            <a:r>
              <a:rPr lang="en-US" altLang="ja-JP" sz="44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4</a:t>
            </a:r>
            <a:r>
              <a:rPr lang="ja-JP" altLang="en-US" sz="44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位	</a:t>
            </a:r>
            <a:endParaRPr lang="en-US" altLang="ja-JP" sz="4400" b="1" dirty="0" smtClean="0">
              <a:solidFill>
                <a:srgbClr val="00B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</a:t>
            </a:r>
            <a:endParaRPr lang="en-US" altLang="ja-JP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Ｑ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：食べ物</a:t>
            </a:r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が</a:t>
            </a:r>
            <a:endParaRPr lang="en-US" altLang="ja-JP" sz="4000" b="1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</a:t>
            </a:r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「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？？</a:t>
            </a:r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？（ホニャララ）」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なる。								</a:t>
            </a: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</a:t>
            </a: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128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OWNER\AppData\Local\Microsoft\Windows\Temporary Internet Files\Content.IE5\WX9PN6JJ\gi01c2014070504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24" y="2875080"/>
            <a:ext cx="1786676" cy="18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92192" cy="1176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7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1520" y="404664"/>
            <a:ext cx="84969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8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Ａ：「</a:t>
            </a:r>
            <a:r>
              <a:rPr lang="ja-JP" altLang="en-US" sz="4800" b="1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まずくなる</a:t>
            </a:r>
            <a:r>
              <a:rPr lang="ja-JP" altLang="en-US" sz="48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」</a:t>
            </a:r>
            <a:endParaRPr lang="en-US" altLang="ja-JP" sz="4800" b="1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endParaRPr lang="en-US" altLang="ja-JP" b="1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温暖化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で牛、豚、鶏等の食欲が落ち、体重が減り、味が無くなり、肉は筋が多く・硬くなる</a:t>
            </a:r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。</a:t>
            </a:r>
            <a:r>
              <a:rPr lang="ja-JP" altLang="en-US" sz="3600" b="1" dirty="0" smtClean="0">
                <a:latin typeface="ＭＳ Ｐゴシック"/>
                <a:ea typeface="ＭＳ Ｐゴシック"/>
              </a:rPr>
              <a:t>タンパク質</a:t>
            </a:r>
            <a:r>
              <a:rPr lang="ja-JP" altLang="en-US" sz="3600" b="1" dirty="0">
                <a:latin typeface="ＭＳ Ｐゴシック"/>
                <a:ea typeface="ＭＳ Ｐゴシック"/>
              </a:rPr>
              <a:t>の減少もある</a:t>
            </a:r>
            <a:r>
              <a:rPr lang="ja-JP" altLang="en-US" sz="3600" b="1" dirty="0" smtClean="0">
                <a:latin typeface="ＭＳ Ｐゴシック"/>
                <a:ea typeface="ＭＳ Ｐゴシック"/>
              </a:rPr>
              <a:t>。</a:t>
            </a:r>
            <a:r>
              <a:rPr lang="ja-JP" altLang="en-US" b="1" dirty="0">
                <a:latin typeface="ＭＳ Ｐゴシック"/>
                <a:ea typeface="ＭＳ Ｐゴシック"/>
              </a:rPr>
              <a:t>			</a:t>
            </a:r>
          </a:p>
          <a:p>
            <a:pPr lvl="0"/>
            <a:r>
              <a:rPr lang="ja-JP" altLang="en-US" sz="3600" b="1" dirty="0" smtClean="0">
                <a:latin typeface="ＭＳ Ｐゴシック"/>
                <a:ea typeface="ＭＳ Ｐゴシック"/>
              </a:rPr>
              <a:t>にんじん</a:t>
            </a:r>
            <a:r>
              <a:rPr lang="ja-JP" altLang="en-US" sz="3600" b="1" dirty="0">
                <a:latin typeface="ＭＳ Ｐゴシック"/>
                <a:ea typeface="ＭＳ Ｐゴシック"/>
              </a:rPr>
              <a:t>は味が無くなり、ナスは苦味成分が増し、大根はすかすか、ジャガイモは疫病になる。						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</a:t>
            </a:r>
          </a:p>
          <a:p>
            <a:pPr lvl="0" algn="r"/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米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も高温で早熟になって品質劣化・九州ではコメの収穫が</a:t>
            </a:r>
            <a:r>
              <a:rPr lang="en-US" altLang="ja-JP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40%</a:t>
            </a:r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ダウンする。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</a:t>
            </a:r>
            <a:r>
              <a:rPr lang="ja-JP" altLang="en-US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</a:t>
            </a: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</a:t>
            </a:r>
            <a:endParaRPr lang="ja-JP" altLang="en-US" dirty="0"/>
          </a:p>
        </p:txBody>
      </p:sp>
      <p:pic>
        <p:nvPicPr>
          <p:cNvPr id="1036" name="Picture 12" descr="C:\Users\OWNER\AppData\Local\Microsoft\Windows\Temporary Internet Files\Content.IE5\WX9PN6JJ\DSC_017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334599"/>
            <a:ext cx="1891928" cy="141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0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8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99592" y="908720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ランク</a:t>
            </a:r>
            <a:r>
              <a:rPr lang="en-US" altLang="ja-JP" sz="44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</a:t>
            </a:r>
            <a:r>
              <a:rPr lang="ja-JP" altLang="en-US" sz="4400" b="1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位</a:t>
            </a:r>
            <a:endParaRPr lang="en-US" altLang="ja-JP" sz="4400" b="1" dirty="0" smtClean="0">
              <a:solidFill>
                <a:srgbClr val="00B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400" b="1" dirty="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	</a:t>
            </a:r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</a:t>
            </a:r>
            <a:endParaRPr lang="en-US" altLang="ja-JP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r>
              <a:rPr lang="ja-JP" altLang="en-US" sz="40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Ｑ：温暖化が進むと人間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が「？？？？？」になる。		</a:t>
            </a:r>
            <a:endParaRPr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8795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36F4-A999-4DBB-A3F1-9D0F0C5208B9}" type="slidenum">
              <a:rPr lang="ja-JP" altLang="en-US" smtClean="0">
                <a:solidFill>
                  <a:srgbClr val="5B9BD5"/>
                </a:solidFill>
              </a:rPr>
              <a:pPr>
                <a:defRPr/>
              </a:pPr>
              <a:t>9</a:t>
            </a:fld>
            <a:endParaRPr lang="ja-JP" altLang="en-US">
              <a:solidFill>
                <a:srgbClr val="5B9BD5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7544" y="62834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	</a:t>
            </a:r>
          </a:p>
          <a:p>
            <a:pPr lvl="0"/>
            <a:r>
              <a:rPr lang="ja-JP" altLang="en-US" sz="48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Ａ：</a:t>
            </a:r>
            <a:r>
              <a:rPr lang="ja-JP" altLang="en-US" sz="48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「太りやすく」</a:t>
            </a:r>
            <a:endParaRPr lang="en-US" altLang="ja-JP" sz="4800" b="1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endParaRPr lang="en-US" altLang="ja-JP" sz="4800" b="1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/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気温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上昇＝体重上昇のデンマークの学者説。ＣＯ</a:t>
            </a:r>
            <a:r>
              <a:rPr lang="en-US" altLang="ja-JP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2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の増加が脳のオレキシンホルモン</a:t>
            </a:r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の活性化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をうながし、太りやすくなる</a:t>
            </a:r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。</a:t>
            </a:r>
            <a:endParaRPr lang="en-US" altLang="ja-JP" sz="3600" b="1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endParaRPr lang="en-US" altLang="ja-JP" sz="3600" b="1" dirty="0" smtClean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lvl="0"/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アメリカ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のＣＯ</a:t>
            </a:r>
            <a:r>
              <a:rPr lang="en-US" altLang="ja-JP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2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濃度の高い東海岸でここ</a:t>
            </a:r>
            <a:r>
              <a:rPr lang="en-US" altLang="ja-JP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25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年間で</a:t>
            </a:r>
            <a:r>
              <a:rPr lang="ja-JP" altLang="en-US" sz="3600" b="1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肥満が増えている。</a:t>
            </a:r>
            <a:r>
              <a:rPr lang="ja-JP" altLang="en-US" sz="36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</a:t>
            </a:r>
            <a:r>
              <a:rPr lang="ja-JP" altLang="en-US" sz="4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					</a:t>
            </a: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ＭＳ Ｐゴシック"/>
                <a:ea typeface="ＭＳ Ｐゴシック"/>
              </a:rPr>
              <a:t>			</a:t>
            </a:r>
            <a:endParaRPr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088232" cy="198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3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PCC">
      <a:majorFont>
        <a:latin typeface="Arial"/>
        <a:ea typeface="HGP創英角ｺﾞｼｯｸUB"/>
        <a:cs typeface=""/>
      </a:majorFont>
      <a:minorFont>
        <a:latin typeface="Arial"/>
        <a:ea typeface="HGP創英角ｺﾞｼｯｸUB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PCC">
      <a:majorFont>
        <a:latin typeface="Arial"/>
        <a:ea typeface="HGP創英角ｺﾞｼｯｸUB"/>
        <a:cs typeface=""/>
      </a:majorFont>
      <a:minorFont>
        <a:latin typeface="Arial"/>
        <a:ea typeface="HGP創英角ｺﾞｼｯｸUB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PCC">
      <a:majorFont>
        <a:latin typeface="Arial"/>
        <a:ea typeface="HGP創英角ｺﾞｼｯｸUB"/>
        <a:cs typeface=""/>
      </a:majorFont>
      <a:minorFont>
        <a:latin typeface="Arial"/>
        <a:ea typeface="HGP創英角ｺﾞｼｯｸUB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PCC">
      <a:majorFont>
        <a:latin typeface="Arial"/>
        <a:ea typeface="HGP創英角ｺﾞｼｯｸUB"/>
        <a:cs typeface=""/>
      </a:majorFont>
      <a:minorFont>
        <a:latin typeface="Arial"/>
        <a:ea typeface="HGP創英角ｺﾞｼｯｸUB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153</Words>
  <Application>Microsoft Office PowerPoint</Application>
  <PresentationFormat>画面に合わせる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Office ​​テーマ</vt:lpstr>
      <vt:lpstr>15_Office テーマ</vt:lpstr>
      <vt:lpstr>13_Office テーマ</vt:lpstr>
      <vt:lpstr>1_Office ​​テーマ</vt:lpstr>
      <vt:lpstr>14_Office テーマ</vt:lpstr>
      <vt:lpstr>16_Office テーマ</vt:lpstr>
      <vt:lpstr>  パロデイ風の地球温暖化です。  ホニャララクイズです。皆さん、一緒に考えましょう。  出題は、国立環境研究所 地球環境研究センター温暖化リスク評価研究室室長  江守　正太博士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さようなら 温暖化地獄 ・ さようなら ＣＯ2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世界一受けたい授業</dc:title>
  <dc:creator>OWNER</dc:creator>
  <cp:lastModifiedBy>OWNER</cp:lastModifiedBy>
  <cp:revision>45</cp:revision>
  <dcterms:created xsi:type="dcterms:W3CDTF">2016-10-19T23:40:40Z</dcterms:created>
  <dcterms:modified xsi:type="dcterms:W3CDTF">2019-05-31T13:05:37Z</dcterms:modified>
</cp:coreProperties>
</file>