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04" r:id="rId3"/>
    <p:sldId id="267" r:id="rId4"/>
    <p:sldId id="277" r:id="rId5"/>
    <p:sldId id="278" r:id="rId6"/>
    <p:sldId id="279" r:id="rId7"/>
    <p:sldId id="264" r:id="rId8"/>
    <p:sldId id="265" r:id="rId9"/>
    <p:sldId id="262" r:id="rId10"/>
    <p:sldId id="280" r:id="rId11"/>
    <p:sldId id="257" r:id="rId12"/>
    <p:sldId id="259" r:id="rId13"/>
    <p:sldId id="293" r:id="rId14"/>
    <p:sldId id="294" r:id="rId15"/>
    <p:sldId id="298" r:id="rId16"/>
    <p:sldId id="269" r:id="rId17"/>
    <p:sldId id="303" r:id="rId18"/>
    <p:sldId id="272" r:id="rId19"/>
    <p:sldId id="273" r:id="rId20"/>
    <p:sldId id="305" r:id="rId21"/>
    <p:sldId id="276" r:id="rId22"/>
    <p:sldId id="292" r:id="rId23"/>
    <p:sldId id="283" r:id="rId24"/>
    <p:sldId id="285" r:id="rId25"/>
    <p:sldId id="284" r:id="rId26"/>
    <p:sldId id="286" r:id="rId27"/>
    <p:sldId id="289" r:id="rId28"/>
    <p:sldId id="290" r:id="rId29"/>
    <p:sldId id="291" r:id="rId30"/>
    <p:sldId id="268" r:id="rId31"/>
    <p:sldId id="296" r:id="rId32"/>
    <p:sldId id="295" r:id="rId33"/>
    <p:sldId id="299" r:id="rId34"/>
    <p:sldId id="300" r:id="rId3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05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123E49-6937-4CC2-92AE-E4E77484FFB1}" type="doc">
      <dgm:prSet loTypeId="urn:microsoft.com/office/officeart/2005/8/layout/cycle2" loCatId="cycle" qsTypeId="urn:microsoft.com/office/officeart/2005/8/quickstyle/simple4" qsCatId="simple" csTypeId="urn:microsoft.com/office/officeart/2005/8/colors/colorful1" csCatId="colorful" phldr="1"/>
      <dgm:spPr/>
      <dgm:t>
        <a:bodyPr/>
        <a:lstStyle/>
        <a:p>
          <a:endParaRPr kumimoji="1" lang="ja-JP" altLang="en-US"/>
        </a:p>
      </dgm:t>
    </dgm:pt>
    <dgm:pt modelId="{F060E7BC-4A9C-4AE1-9A7D-61546C7E1A9C}">
      <dgm:prSet phldrT="[テキスト]" custT="1"/>
      <dgm:spPr/>
      <dgm:t>
        <a:bodyPr/>
        <a:lstStyle/>
        <a:p>
          <a:r>
            <a:rPr kumimoji="1" lang="ja-JP" altLang="en-US" sz="2000" dirty="0" smtClean="0"/>
            <a:t>聴いて気付く</a:t>
          </a:r>
          <a:r>
            <a:rPr kumimoji="1" lang="en-US" altLang="ja-JP" sz="1500" dirty="0" smtClean="0"/>
            <a:t>	</a:t>
          </a:r>
          <a:endParaRPr kumimoji="1" lang="ja-JP" altLang="en-US" sz="1500" dirty="0"/>
        </a:p>
      </dgm:t>
    </dgm:pt>
    <dgm:pt modelId="{5BE5D966-BB28-430C-BA67-590F4488F333}" type="parTrans" cxnId="{8AA4BDF8-7F27-42BF-8D18-22F5D2CB5E07}">
      <dgm:prSet/>
      <dgm:spPr/>
      <dgm:t>
        <a:bodyPr/>
        <a:lstStyle/>
        <a:p>
          <a:endParaRPr kumimoji="1" lang="ja-JP" altLang="en-US"/>
        </a:p>
      </dgm:t>
    </dgm:pt>
    <dgm:pt modelId="{999247D3-66C1-4E72-B552-1C2F61FB0E11}" type="sibTrans" cxnId="{8AA4BDF8-7F27-42BF-8D18-22F5D2CB5E07}">
      <dgm:prSet/>
      <dgm:spPr/>
      <dgm:t>
        <a:bodyPr/>
        <a:lstStyle/>
        <a:p>
          <a:endParaRPr kumimoji="1" lang="ja-JP" altLang="en-US"/>
        </a:p>
      </dgm:t>
    </dgm:pt>
    <dgm:pt modelId="{E6A2FFBC-1788-4567-9CF5-D33D6910C56C}">
      <dgm:prSet phldrT="[テキスト]" custT="1"/>
      <dgm:spPr/>
      <dgm:t>
        <a:bodyPr/>
        <a:lstStyle/>
        <a:p>
          <a:r>
            <a:rPr kumimoji="1" lang="ja-JP" altLang="en-US" sz="2000" dirty="0" smtClean="0"/>
            <a:t>実行する</a:t>
          </a:r>
          <a:endParaRPr kumimoji="1" lang="ja-JP" altLang="en-US" sz="2000" dirty="0"/>
        </a:p>
      </dgm:t>
    </dgm:pt>
    <dgm:pt modelId="{C7C36B32-900F-4C62-873F-1E09E09A52CD}" type="parTrans" cxnId="{749B31F0-EF2D-4121-B2C5-5A9AE50EBAE6}">
      <dgm:prSet/>
      <dgm:spPr/>
      <dgm:t>
        <a:bodyPr/>
        <a:lstStyle/>
        <a:p>
          <a:endParaRPr kumimoji="1" lang="ja-JP" altLang="en-US"/>
        </a:p>
      </dgm:t>
    </dgm:pt>
    <dgm:pt modelId="{8C14CF22-C935-4F90-A36E-2E483FF2FB3B}" type="sibTrans" cxnId="{749B31F0-EF2D-4121-B2C5-5A9AE50EBAE6}">
      <dgm:prSet/>
      <dgm:spPr/>
      <dgm:t>
        <a:bodyPr/>
        <a:lstStyle/>
        <a:p>
          <a:endParaRPr kumimoji="1" lang="ja-JP" altLang="en-US"/>
        </a:p>
      </dgm:t>
    </dgm:pt>
    <dgm:pt modelId="{747ADD43-7B47-4A50-90BD-E8E7E9C4C537}">
      <dgm:prSet phldrT="[テキスト]" custT="1"/>
      <dgm:spPr/>
      <dgm:t>
        <a:bodyPr/>
        <a:lstStyle/>
        <a:p>
          <a:r>
            <a:rPr kumimoji="1" lang="ja-JP" altLang="en-US" sz="2000" dirty="0" smtClean="0"/>
            <a:t>忘れる</a:t>
          </a:r>
          <a:endParaRPr kumimoji="1" lang="ja-JP" altLang="en-US" sz="2000" dirty="0"/>
        </a:p>
      </dgm:t>
    </dgm:pt>
    <dgm:pt modelId="{D796AE34-D021-4C0C-AB11-1D19E6847617}" type="parTrans" cxnId="{E74974D2-5EF3-4D69-9A42-11B2EB61B5EA}">
      <dgm:prSet/>
      <dgm:spPr/>
      <dgm:t>
        <a:bodyPr/>
        <a:lstStyle/>
        <a:p>
          <a:endParaRPr kumimoji="1" lang="ja-JP" altLang="en-US"/>
        </a:p>
      </dgm:t>
    </dgm:pt>
    <dgm:pt modelId="{9BD43A9F-E52C-4129-85D0-03F076A968A3}" type="sibTrans" cxnId="{E74974D2-5EF3-4D69-9A42-11B2EB61B5EA}">
      <dgm:prSet/>
      <dgm:spPr/>
      <dgm:t>
        <a:bodyPr/>
        <a:lstStyle/>
        <a:p>
          <a:endParaRPr kumimoji="1" lang="ja-JP" altLang="en-US"/>
        </a:p>
      </dgm:t>
    </dgm:pt>
    <dgm:pt modelId="{94EFC93E-8D9D-4DD2-BEF8-80BE0C0BA899}">
      <dgm:prSet phldrT="[テキスト]" custT="1"/>
      <dgm:spPr/>
      <dgm:t>
        <a:bodyPr/>
        <a:lstStyle/>
        <a:p>
          <a:r>
            <a:rPr kumimoji="1" lang="ja-JP" altLang="en-US" sz="2000" dirty="0" smtClean="0"/>
            <a:t>話を聴く</a:t>
          </a:r>
          <a:endParaRPr kumimoji="1" lang="ja-JP" altLang="en-US" sz="2000" dirty="0"/>
        </a:p>
      </dgm:t>
    </dgm:pt>
    <dgm:pt modelId="{2E94939E-8E94-44A4-8993-95256B067B8F}" type="parTrans" cxnId="{B489452B-624D-4956-9376-48FE4487B529}">
      <dgm:prSet/>
      <dgm:spPr/>
      <dgm:t>
        <a:bodyPr/>
        <a:lstStyle/>
        <a:p>
          <a:endParaRPr kumimoji="1" lang="ja-JP" altLang="en-US"/>
        </a:p>
      </dgm:t>
    </dgm:pt>
    <dgm:pt modelId="{84B1C57A-B1FD-4EAC-8DD6-9FB009772770}" type="sibTrans" cxnId="{B489452B-624D-4956-9376-48FE4487B529}">
      <dgm:prSet/>
      <dgm:spPr/>
      <dgm:t>
        <a:bodyPr/>
        <a:lstStyle/>
        <a:p>
          <a:endParaRPr kumimoji="1" lang="ja-JP" altLang="en-US"/>
        </a:p>
      </dgm:t>
    </dgm:pt>
    <dgm:pt modelId="{77D3D020-138D-4809-91F3-1BFE4FF31950}">
      <dgm:prSet phldrT="[テキスト]" custT="1"/>
      <dgm:spPr/>
      <dgm:t>
        <a:bodyPr/>
        <a:lstStyle/>
        <a:p>
          <a:r>
            <a:rPr kumimoji="1" lang="ja-JP" altLang="en-US" sz="2000" dirty="0" smtClean="0"/>
            <a:t>実行</a:t>
          </a:r>
          <a:endParaRPr kumimoji="1" lang="en-US" altLang="ja-JP" sz="2000" dirty="0" smtClean="0"/>
        </a:p>
        <a:p>
          <a:r>
            <a:rPr kumimoji="1" lang="ja-JP" altLang="en-US" sz="1600" dirty="0" smtClean="0"/>
            <a:t>人に話す</a:t>
          </a:r>
          <a:endParaRPr kumimoji="1" lang="ja-JP" altLang="en-US" sz="1600" dirty="0"/>
        </a:p>
      </dgm:t>
    </dgm:pt>
    <dgm:pt modelId="{F5D705B3-6F8D-44B9-B78B-A41C4E01B307}" type="parTrans" cxnId="{69317D8C-4D97-4026-AEBF-E1AEB40098D0}">
      <dgm:prSet/>
      <dgm:spPr/>
      <dgm:t>
        <a:bodyPr/>
        <a:lstStyle/>
        <a:p>
          <a:endParaRPr kumimoji="1" lang="ja-JP" altLang="en-US"/>
        </a:p>
      </dgm:t>
    </dgm:pt>
    <dgm:pt modelId="{47CB29DE-2830-43B3-97AD-000E46865FFE}" type="sibTrans" cxnId="{69317D8C-4D97-4026-AEBF-E1AEB40098D0}">
      <dgm:prSet/>
      <dgm:spPr/>
      <dgm:t>
        <a:bodyPr/>
        <a:lstStyle/>
        <a:p>
          <a:endParaRPr kumimoji="1" lang="ja-JP" altLang="en-US"/>
        </a:p>
      </dgm:t>
    </dgm:pt>
    <dgm:pt modelId="{38E82FD1-3E10-41A1-87CD-6BF151AC901C}">
      <dgm:prSet phldrT="[テキスト]" custT="1"/>
      <dgm:spPr>
        <a:gradFill rotWithShape="0">
          <a:gsLst>
            <a:gs pos="0">
              <a:schemeClr val="accent6">
                <a:lumMod val="75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t>
        <a:bodyPr/>
        <a:lstStyle/>
        <a:p>
          <a:r>
            <a:rPr kumimoji="1" lang="ja-JP" altLang="en-US" sz="2000" dirty="0" smtClean="0"/>
            <a:t>忘れる</a:t>
          </a:r>
          <a:endParaRPr kumimoji="1" lang="ja-JP" altLang="en-US" sz="2000" dirty="0"/>
        </a:p>
      </dgm:t>
    </dgm:pt>
    <dgm:pt modelId="{0BC8A557-E87A-4B83-A98B-7350E45E4E42}" type="parTrans" cxnId="{B03FCCD0-EF13-4FDF-A3ED-82AA7E0676ED}">
      <dgm:prSet/>
      <dgm:spPr/>
      <dgm:t>
        <a:bodyPr/>
        <a:lstStyle/>
        <a:p>
          <a:endParaRPr kumimoji="1" lang="ja-JP" altLang="en-US"/>
        </a:p>
      </dgm:t>
    </dgm:pt>
    <dgm:pt modelId="{8533D39B-8B8B-4766-A6B2-E51461E6B053}" type="sibTrans" cxnId="{B03FCCD0-EF13-4FDF-A3ED-82AA7E0676ED}">
      <dgm:prSet/>
      <dgm:spPr/>
      <dgm:t>
        <a:bodyPr/>
        <a:lstStyle/>
        <a:p>
          <a:endParaRPr kumimoji="1" lang="ja-JP" altLang="en-US"/>
        </a:p>
      </dgm:t>
    </dgm:pt>
    <dgm:pt modelId="{55DC3604-BAFB-4C8F-AFA1-0DCB94116946}" type="pres">
      <dgm:prSet presAssocID="{B2123E49-6937-4CC2-92AE-E4E77484FFB1}" presName="cycle" presStyleCnt="0">
        <dgm:presLayoutVars>
          <dgm:dir/>
          <dgm:resizeHandles val="exact"/>
        </dgm:presLayoutVars>
      </dgm:prSet>
      <dgm:spPr/>
      <dgm:t>
        <a:bodyPr/>
        <a:lstStyle/>
        <a:p>
          <a:endParaRPr kumimoji="1" lang="ja-JP" altLang="en-US"/>
        </a:p>
      </dgm:t>
    </dgm:pt>
    <dgm:pt modelId="{19309A7D-8A6F-4425-8A97-28F848135660}" type="pres">
      <dgm:prSet presAssocID="{F060E7BC-4A9C-4AE1-9A7D-61546C7E1A9C}" presName="node" presStyleLbl="node1" presStyleIdx="0" presStyleCnt="6">
        <dgm:presLayoutVars>
          <dgm:bulletEnabled val="1"/>
        </dgm:presLayoutVars>
      </dgm:prSet>
      <dgm:spPr/>
      <dgm:t>
        <a:bodyPr/>
        <a:lstStyle/>
        <a:p>
          <a:endParaRPr kumimoji="1" lang="ja-JP" altLang="en-US"/>
        </a:p>
      </dgm:t>
    </dgm:pt>
    <dgm:pt modelId="{5DB90FA7-7501-4091-BF39-6ACC226A09B0}" type="pres">
      <dgm:prSet presAssocID="{999247D3-66C1-4E72-B552-1C2F61FB0E11}" presName="sibTrans" presStyleLbl="sibTrans2D1" presStyleIdx="0" presStyleCnt="6"/>
      <dgm:spPr/>
      <dgm:t>
        <a:bodyPr/>
        <a:lstStyle/>
        <a:p>
          <a:endParaRPr kumimoji="1" lang="ja-JP" altLang="en-US"/>
        </a:p>
      </dgm:t>
    </dgm:pt>
    <dgm:pt modelId="{0CB00FA3-3D1F-4AF1-9C7E-F8D938CDBC0D}" type="pres">
      <dgm:prSet presAssocID="{999247D3-66C1-4E72-B552-1C2F61FB0E11}" presName="connectorText" presStyleLbl="sibTrans2D1" presStyleIdx="0" presStyleCnt="6"/>
      <dgm:spPr/>
      <dgm:t>
        <a:bodyPr/>
        <a:lstStyle/>
        <a:p>
          <a:endParaRPr kumimoji="1" lang="ja-JP" altLang="en-US"/>
        </a:p>
      </dgm:t>
    </dgm:pt>
    <dgm:pt modelId="{21E7EA2D-DC42-49A6-BFD1-0A424F16BC96}" type="pres">
      <dgm:prSet presAssocID="{E6A2FFBC-1788-4567-9CF5-D33D6910C56C}" presName="node" presStyleLbl="node1" presStyleIdx="1" presStyleCnt="6">
        <dgm:presLayoutVars>
          <dgm:bulletEnabled val="1"/>
        </dgm:presLayoutVars>
      </dgm:prSet>
      <dgm:spPr/>
      <dgm:t>
        <a:bodyPr/>
        <a:lstStyle/>
        <a:p>
          <a:endParaRPr kumimoji="1" lang="ja-JP" altLang="en-US"/>
        </a:p>
      </dgm:t>
    </dgm:pt>
    <dgm:pt modelId="{A20CF85F-24D4-4097-B1AC-8F6ABBA55FEB}" type="pres">
      <dgm:prSet presAssocID="{8C14CF22-C935-4F90-A36E-2E483FF2FB3B}" presName="sibTrans" presStyleLbl="sibTrans2D1" presStyleIdx="1" presStyleCnt="6"/>
      <dgm:spPr/>
      <dgm:t>
        <a:bodyPr/>
        <a:lstStyle/>
        <a:p>
          <a:endParaRPr kumimoji="1" lang="ja-JP" altLang="en-US"/>
        </a:p>
      </dgm:t>
    </dgm:pt>
    <dgm:pt modelId="{E534413E-8290-4A77-A0C1-B0C4BDA6B5D3}" type="pres">
      <dgm:prSet presAssocID="{8C14CF22-C935-4F90-A36E-2E483FF2FB3B}" presName="connectorText" presStyleLbl="sibTrans2D1" presStyleIdx="1" presStyleCnt="6"/>
      <dgm:spPr/>
      <dgm:t>
        <a:bodyPr/>
        <a:lstStyle/>
        <a:p>
          <a:endParaRPr kumimoji="1" lang="ja-JP" altLang="en-US"/>
        </a:p>
      </dgm:t>
    </dgm:pt>
    <dgm:pt modelId="{1A9B2E48-CBD6-42FF-882D-7A389EB31D36}" type="pres">
      <dgm:prSet presAssocID="{747ADD43-7B47-4A50-90BD-E8E7E9C4C537}" presName="node" presStyleLbl="node1" presStyleIdx="2" presStyleCnt="6">
        <dgm:presLayoutVars>
          <dgm:bulletEnabled val="1"/>
        </dgm:presLayoutVars>
      </dgm:prSet>
      <dgm:spPr/>
      <dgm:t>
        <a:bodyPr/>
        <a:lstStyle/>
        <a:p>
          <a:endParaRPr kumimoji="1" lang="ja-JP" altLang="en-US"/>
        </a:p>
      </dgm:t>
    </dgm:pt>
    <dgm:pt modelId="{CDF6D80D-4CDC-4914-8227-7CEA949728B7}" type="pres">
      <dgm:prSet presAssocID="{9BD43A9F-E52C-4129-85D0-03F076A968A3}" presName="sibTrans" presStyleLbl="sibTrans2D1" presStyleIdx="2" presStyleCnt="6"/>
      <dgm:spPr/>
      <dgm:t>
        <a:bodyPr/>
        <a:lstStyle/>
        <a:p>
          <a:endParaRPr kumimoji="1" lang="ja-JP" altLang="en-US"/>
        </a:p>
      </dgm:t>
    </dgm:pt>
    <dgm:pt modelId="{3699C667-B467-4237-B06B-82EF7205CE29}" type="pres">
      <dgm:prSet presAssocID="{9BD43A9F-E52C-4129-85D0-03F076A968A3}" presName="connectorText" presStyleLbl="sibTrans2D1" presStyleIdx="2" presStyleCnt="6"/>
      <dgm:spPr/>
      <dgm:t>
        <a:bodyPr/>
        <a:lstStyle/>
        <a:p>
          <a:endParaRPr kumimoji="1" lang="ja-JP" altLang="en-US"/>
        </a:p>
      </dgm:t>
    </dgm:pt>
    <dgm:pt modelId="{069479E0-E330-4BBD-818A-C4625D10307F}" type="pres">
      <dgm:prSet presAssocID="{94EFC93E-8D9D-4DD2-BEF8-80BE0C0BA899}" presName="node" presStyleLbl="node1" presStyleIdx="3" presStyleCnt="6" custRadScaleRad="101025" custRadScaleInc="1279">
        <dgm:presLayoutVars>
          <dgm:bulletEnabled val="1"/>
        </dgm:presLayoutVars>
      </dgm:prSet>
      <dgm:spPr/>
      <dgm:t>
        <a:bodyPr/>
        <a:lstStyle/>
        <a:p>
          <a:endParaRPr kumimoji="1" lang="ja-JP" altLang="en-US"/>
        </a:p>
      </dgm:t>
    </dgm:pt>
    <dgm:pt modelId="{2AA3EC38-57CC-41C0-BFE3-4464B0EDD9A4}" type="pres">
      <dgm:prSet presAssocID="{84B1C57A-B1FD-4EAC-8DD6-9FB009772770}" presName="sibTrans" presStyleLbl="sibTrans2D1" presStyleIdx="3" presStyleCnt="6"/>
      <dgm:spPr/>
      <dgm:t>
        <a:bodyPr/>
        <a:lstStyle/>
        <a:p>
          <a:endParaRPr kumimoji="1" lang="ja-JP" altLang="en-US"/>
        </a:p>
      </dgm:t>
    </dgm:pt>
    <dgm:pt modelId="{8691AF7C-847C-4FDC-9143-DEA17597A24D}" type="pres">
      <dgm:prSet presAssocID="{84B1C57A-B1FD-4EAC-8DD6-9FB009772770}" presName="connectorText" presStyleLbl="sibTrans2D1" presStyleIdx="3" presStyleCnt="6"/>
      <dgm:spPr/>
      <dgm:t>
        <a:bodyPr/>
        <a:lstStyle/>
        <a:p>
          <a:endParaRPr kumimoji="1" lang="ja-JP" altLang="en-US"/>
        </a:p>
      </dgm:t>
    </dgm:pt>
    <dgm:pt modelId="{4AE0A7D0-C96C-449C-B96D-74F1F6B79EBC}" type="pres">
      <dgm:prSet presAssocID="{77D3D020-138D-4809-91F3-1BFE4FF31950}" presName="node" presStyleLbl="node1" presStyleIdx="4" presStyleCnt="6">
        <dgm:presLayoutVars>
          <dgm:bulletEnabled val="1"/>
        </dgm:presLayoutVars>
      </dgm:prSet>
      <dgm:spPr/>
      <dgm:t>
        <a:bodyPr/>
        <a:lstStyle/>
        <a:p>
          <a:endParaRPr kumimoji="1" lang="ja-JP" altLang="en-US"/>
        </a:p>
      </dgm:t>
    </dgm:pt>
    <dgm:pt modelId="{BE2BBC49-632A-4144-92CF-4FFCE13718D9}" type="pres">
      <dgm:prSet presAssocID="{47CB29DE-2830-43B3-97AD-000E46865FFE}" presName="sibTrans" presStyleLbl="sibTrans2D1" presStyleIdx="4" presStyleCnt="6"/>
      <dgm:spPr/>
      <dgm:t>
        <a:bodyPr/>
        <a:lstStyle/>
        <a:p>
          <a:endParaRPr kumimoji="1" lang="ja-JP" altLang="en-US"/>
        </a:p>
      </dgm:t>
    </dgm:pt>
    <dgm:pt modelId="{BA244746-8FF7-4E34-A8AF-E171A0E465B1}" type="pres">
      <dgm:prSet presAssocID="{47CB29DE-2830-43B3-97AD-000E46865FFE}" presName="connectorText" presStyleLbl="sibTrans2D1" presStyleIdx="4" presStyleCnt="6"/>
      <dgm:spPr/>
      <dgm:t>
        <a:bodyPr/>
        <a:lstStyle/>
        <a:p>
          <a:endParaRPr kumimoji="1" lang="ja-JP" altLang="en-US"/>
        </a:p>
      </dgm:t>
    </dgm:pt>
    <dgm:pt modelId="{2752265A-4D67-4A2C-B935-5602049BE060}" type="pres">
      <dgm:prSet presAssocID="{38E82FD1-3E10-41A1-87CD-6BF151AC901C}" presName="node" presStyleLbl="node1" presStyleIdx="5" presStyleCnt="6">
        <dgm:presLayoutVars>
          <dgm:bulletEnabled val="1"/>
        </dgm:presLayoutVars>
      </dgm:prSet>
      <dgm:spPr/>
      <dgm:t>
        <a:bodyPr/>
        <a:lstStyle/>
        <a:p>
          <a:endParaRPr kumimoji="1" lang="ja-JP" altLang="en-US"/>
        </a:p>
      </dgm:t>
    </dgm:pt>
    <dgm:pt modelId="{E259BA41-3BF4-475C-8D4A-28E4E82D6DDF}" type="pres">
      <dgm:prSet presAssocID="{8533D39B-8B8B-4766-A6B2-E51461E6B053}" presName="sibTrans" presStyleLbl="sibTrans2D1" presStyleIdx="5" presStyleCnt="6"/>
      <dgm:spPr/>
      <dgm:t>
        <a:bodyPr/>
        <a:lstStyle/>
        <a:p>
          <a:endParaRPr kumimoji="1" lang="ja-JP" altLang="en-US"/>
        </a:p>
      </dgm:t>
    </dgm:pt>
    <dgm:pt modelId="{535B08AB-9E38-431B-91F8-0A74AA45244F}" type="pres">
      <dgm:prSet presAssocID="{8533D39B-8B8B-4766-A6B2-E51461E6B053}" presName="connectorText" presStyleLbl="sibTrans2D1" presStyleIdx="5" presStyleCnt="6"/>
      <dgm:spPr/>
      <dgm:t>
        <a:bodyPr/>
        <a:lstStyle/>
        <a:p>
          <a:endParaRPr kumimoji="1" lang="ja-JP" altLang="en-US"/>
        </a:p>
      </dgm:t>
    </dgm:pt>
  </dgm:ptLst>
  <dgm:cxnLst>
    <dgm:cxn modelId="{7071A85D-DCDA-4721-AC89-0BD73E87D182}" type="presOf" srcId="{47CB29DE-2830-43B3-97AD-000E46865FFE}" destId="{BE2BBC49-632A-4144-92CF-4FFCE13718D9}" srcOrd="0" destOrd="0" presId="urn:microsoft.com/office/officeart/2005/8/layout/cycle2"/>
    <dgm:cxn modelId="{B489452B-624D-4956-9376-48FE4487B529}" srcId="{B2123E49-6937-4CC2-92AE-E4E77484FFB1}" destId="{94EFC93E-8D9D-4DD2-BEF8-80BE0C0BA899}" srcOrd="3" destOrd="0" parTransId="{2E94939E-8E94-44A4-8993-95256B067B8F}" sibTransId="{84B1C57A-B1FD-4EAC-8DD6-9FB009772770}"/>
    <dgm:cxn modelId="{E273016A-CCA3-4432-BCFB-61ECF200B888}" type="presOf" srcId="{8C14CF22-C935-4F90-A36E-2E483FF2FB3B}" destId="{A20CF85F-24D4-4097-B1AC-8F6ABBA55FEB}" srcOrd="0" destOrd="0" presId="urn:microsoft.com/office/officeart/2005/8/layout/cycle2"/>
    <dgm:cxn modelId="{749B31F0-EF2D-4121-B2C5-5A9AE50EBAE6}" srcId="{B2123E49-6937-4CC2-92AE-E4E77484FFB1}" destId="{E6A2FFBC-1788-4567-9CF5-D33D6910C56C}" srcOrd="1" destOrd="0" parTransId="{C7C36B32-900F-4C62-873F-1E09E09A52CD}" sibTransId="{8C14CF22-C935-4F90-A36E-2E483FF2FB3B}"/>
    <dgm:cxn modelId="{5A45E056-0B61-4CF4-83BE-F80B1517C03B}" type="presOf" srcId="{8C14CF22-C935-4F90-A36E-2E483FF2FB3B}" destId="{E534413E-8290-4A77-A0C1-B0C4BDA6B5D3}" srcOrd="1" destOrd="0" presId="urn:microsoft.com/office/officeart/2005/8/layout/cycle2"/>
    <dgm:cxn modelId="{E74974D2-5EF3-4D69-9A42-11B2EB61B5EA}" srcId="{B2123E49-6937-4CC2-92AE-E4E77484FFB1}" destId="{747ADD43-7B47-4A50-90BD-E8E7E9C4C537}" srcOrd="2" destOrd="0" parTransId="{D796AE34-D021-4C0C-AB11-1D19E6847617}" sibTransId="{9BD43A9F-E52C-4129-85D0-03F076A968A3}"/>
    <dgm:cxn modelId="{6E31E47A-6548-42DB-B993-97156B603707}" type="presOf" srcId="{999247D3-66C1-4E72-B552-1C2F61FB0E11}" destId="{5DB90FA7-7501-4091-BF39-6ACC226A09B0}" srcOrd="0" destOrd="0" presId="urn:microsoft.com/office/officeart/2005/8/layout/cycle2"/>
    <dgm:cxn modelId="{5951963C-53B6-4547-87FC-723FD7DFC132}" type="presOf" srcId="{747ADD43-7B47-4A50-90BD-E8E7E9C4C537}" destId="{1A9B2E48-CBD6-42FF-882D-7A389EB31D36}" srcOrd="0" destOrd="0" presId="urn:microsoft.com/office/officeart/2005/8/layout/cycle2"/>
    <dgm:cxn modelId="{D916B0D4-1356-41E0-8D52-2D6F4472CCD5}" type="presOf" srcId="{999247D3-66C1-4E72-B552-1C2F61FB0E11}" destId="{0CB00FA3-3D1F-4AF1-9C7E-F8D938CDBC0D}" srcOrd="1" destOrd="0" presId="urn:microsoft.com/office/officeart/2005/8/layout/cycle2"/>
    <dgm:cxn modelId="{CA9FC338-D89F-45CF-90EB-D79DB36248BD}" type="presOf" srcId="{84B1C57A-B1FD-4EAC-8DD6-9FB009772770}" destId="{2AA3EC38-57CC-41C0-BFE3-4464B0EDD9A4}" srcOrd="0" destOrd="0" presId="urn:microsoft.com/office/officeart/2005/8/layout/cycle2"/>
    <dgm:cxn modelId="{5A156F3D-781C-4638-BD01-3D7213D3C3B7}" type="presOf" srcId="{9BD43A9F-E52C-4129-85D0-03F076A968A3}" destId="{CDF6D80D-4CDC-4914-8227-7CEA949728B7}" srcOrd="0" destOrd="0" presId="urn:microsoft.com/office/officeart/2005/8/layout/cycle2"/>
    <dgm:cxn modelId="{69317D8C-4D97-4026-AEBF-E1AEB40098D0}" srcId="{B2123E49-6937-4CC2-92AE-E4E77484FFB1}" destId="{77D3D020-138D-4809-91F3-1BFE4FF31950}" srcOrd="4" destOrd="0" parTransId="{F5D705B3-6F8D-44B9-B78B-A41C4E01B307}" sibTransId="{47CB29DE-2830-43B3-97AD-000E46865FFE}"/>
    <dgm:cxn modelId="{B03FCCD0-EF13-4FDF-A3ED-82AA7E0676ED}" srcId="{B2123E49-6937-4CC2-92AE-E4E77484FFB1}" destId="{38E82FD1-3E10-41A1-87CD-6BF151AC901C}" srcOrd="5" destOrd="0" parTransId="{0BC8A557-E87A-4B83-A98B-7350E45E4E42}" sibTransId="{8533D39B-8B8B-4766-A6B2-E51461E6B053}"/>
    <dgm:cxn modelId="{8AA4BDF8-7F27-42BF-8D18-22F5D2CB5E07}" srcId="{B2123E49-6937-4CC2-92AE-E4E77484FFB1}" destId="{F060E7BC-4A9C-4AE1-9A7D-61546C7E1A9C}" srcOrd="0" destOrd="0" parTransId="{5BE5D966-BB28-430C-BA67-590F4488F333}" sibTransId="{999247D3-66C1-4E72-B552-1C2F61FB0E11}"/>
    <dgm:cxn modelId="{2C122C88-DD5E-4804-8CA9-6668A4571830}" type="presOf" srcId="{77D3D020-138D-4809-91F3-1BFE4FF31950}" destId="{4AE0A7D0-C96C-449C-B96D-74F1F6B79EBC}" srcOrd="0" destOrd="0" presId="urn:microsoft.com/office/officeart/2005/8/layout/cycle2"/>
    <dgm:cxn modelId="{04BA18DF-061D-4FCA-82D1-10F513D32BF8}" type="presOf" srcId="{47CB29DE-2830-43B3-97AD-000E46865FFE}" destId="{BA244746-8FF7-4E34-A8AF-E171A0E465B1}" srcOrd="1" destOrd="0" presId="urn:microsoft.com/office/officeart/2005/8/layout/cycle2"/>
    <dgm:cxn modelId="{976992F9-6BE0-4B65-9C40-131142AF67B2}" type="presOf" srcId="{E6A2FFBC-1788-4567-9CF5-D33D6910C56C}" destId="{21E7EA2D-DC42-49A6-BFD1-0A424F16BC96}" srcOrd="0" destOrd="0" presId="urn:microsoft.com/office/officeart/2005/8/layout/cycle2"/>
    <dgm:cxn modelId="{55C765CB-B21C-4849-A95F-8BC4523B1A2C}" type="presOf" srcId="{84B1C57A-B1FD-4EAC-8DD6-9FB009772770}" destId="{8691AF7C-847C-4FDC-9143-DEA17597A24D}" srcOrd="1" destOrd="0" presId="urn:microsoft.com/office/officeart/2005/8/layout/cycle2"/>
    <dgm:cxn modelId="{277684B3-C70F-45BA-ADF6-EDBE6AC1F7C1}" type="presOf" srcId="{38E82FD1-3E10-41A1-87CD-6BF151AC901C}" destId="{2752265A-4D67-4A2C-B935-5602049BE060}" srcOrd="0" destOrd="0" presId="urn:microsoft.com/office/officeart/2005/8/layout/cycle2"/>
    <dgm:cxn modelId="{7A4413AD-A361-43E7-874A-477509AE0A59}" type="presOf" srcId="{8533D39B-8B8B-4766-A6B2-E51461E6B053}" destId="{E259BA41-3BF4-475C-8D4A-28E4E82D6DDF}" srcOrd="0" destOrd="0" presId="urn:microsoft.com/office/officeart/2005/8/layout/cycle2"/>
    <dgm:cxn modelId="{6851BFEE-ACBE-4D4B-8CCA-EDCDE4B5DC73}" type="presOf" srcId="{F060E7BC-4A9C-4AE1-9A7D-61546C7E1A9C}" destId="{19309A7D-8A6F-4425-8A97-28F848135660}" srcOrd="0" destOrd="0" presId="urn:microsoft.com/office/officeart/2005/8/layout/cycle2"/>
    <dgm:cxn modelId="{01AC9AB6-F6E7-40B9-836D-FCE078A27AF4}" type="presOf" srcId="{B2123E49-6937-4CC2-92AE-E4E77484FFB1}" destId="{55DC3604-BAFB-4C8F-AFA1-0DCB94116946}" srcOrd="0" destOrd="0" presId="urn:microsoft.com/office/officeart/2005/8/layout/cycle2"/>
    <dgm:cxn modelId="{7A13EFD6-63BF-4E94-B266-C11702D21F2D}" type="presOf" srcId="{8533D39B-8B8B-4766-A6B2-E51461E6B053}" destId="{535B08AB-9E38-431B-91F8-0A74AA45244F}" srcOrd="1" destOrd="0" presId="urn:microsoft.com/office/officeart/2005/8/layout/cycle2"/>
    <dgm:cxn modelId="{27DFB984-2775-43E7-9EF8-D519DA126451}" type="presOf" srcId="{94EFC93E-8D9D-4DD2-BEF8-80BE0C0BA899}" destId="{069479E0-E330-4BBD-818A-C4625D10307F}" srcOrd="0" destOrd="0" presId="urn:microsoft.com/office/officeart/2005/8/layout/cycle2"/>
    <dgm:cxn modelId="{79B1B3E6-4F96-414F-B174-CB34AE39A68C}" type="presOf" srcId="{9BD43A9F-E52C-4129-85D0-03F076A968A3}" destId="{3699C667-B467-4237-B06B-82EF7205CE29}" srcOrd="1" destOrd="0" presId="urn:microsoft.com/office/officeart/2005/8/layout/cycle2"/>
    <dgm:cxn modelId="{F83B6865-239B-4DCB-BA3A-795E4C38CBA0}" type="presParOf" srcId="{55DC3604-BAFB-4C8F-AFA1-0DCB94116946}" destId="{19309A7D-8A6F-4425-8A97-28F848135660}" srcOrd="0" destOrd="0" presId="urn:microsoft.com/office/officeart/2005/8/layout/cycle2"/>
    <dgm:cxn modelId="{24AA31B6-848A-4BCA-BE13-AAC8FCE8BC56}" type="presParOf" srcId="{55DC3604-BAFB-4C8F-AFA1-0DCB94116946}" destId="{5DB90FA7-7501-4091-BF39-6ACC226A09B0}" srcOrd="1" destOrd="0" presId="urn:microsoft.com/office/officeart/2005/8/layout/cycle2"/>
    <dgm:cxn modelId="{CF6FBD0A-BBAA-4A34-8B62-A2786E4DD710}" type="presParOf" srcId="{5DB90FA7-7501-4091-BF39-6ACC226A09B0}" destId="{0CB00FA3-3D1F-4AF1-9C7E-F8D938CDBC0D}" srcOrd="0" destOrd="0" presId="urn:microsoft.com/office/officeart/2005/8/layout/cycle2"/>
    <dgm:cxn modelId="{D19002A1-86C4-47C5-B41E-2C42613F1A38}" type="presParOf" srcId="{55DC3604-BAFB-4C8F-AFA1-0DCB94116946}" destId="{21E7EA2D-DC42-49A6-BFD1-0A424F16BC96}" srcOrd="2" destOrd="0" presId="urn:microsoft.com/office/officeart/2005/8/layout/cycle2"/>
    <dgm:cxn modelId="{6E28B8D8-69B0-4C9C-A139-2824B6E4D3AA}" type="presParOf" srcId="{55DC3604-BAFB-4C8F-AFA1-0DCB94116946}" destId="{A20CF85F-24D4-4097-B1AC-8F6ABBA55FEB}" srcOrd="3" destOrd="0" presId="urn:microsoft.com/office/officeart/2005/8/layout/cycle2"/>
    <dgm:cxn modelId="{09A55DEA-C0AB-45AC-8F74-642816556F06}" type="presParOf" srcId="{A20CF85F-24D4-4097-B1AC-8F6ABBA55FEB}" destId="{E534413E-8290-4A77-A0C1-B0C4BDA6B5D3}" srcOrd="0" destOrd="0" presId="urn:microsoft.com/office/officeart/2005/8/layout/cycle2"/>
    <dgm:cxn modelId="{BC0FB057-B6B5-4185-8610-E911D4305292}" type="presParOf" srcId="{55DC3604-BAFB-4C8F-AFA1-0DCB94116946}" destId="{1A9B2E48-CBD6-42FF-882D-7A389EB31D36}" srcOrd="4" destOrd="0" presId="urn:microsoft.com/office/officeart/2005/8/layout/cycle2"/>
    <dgm:cxn modelId="{018FC856-7DA1-4932-854C-73799614A37B}" type="presParOf" srcId="{55DC3604-BAFB-4C8F-AFA1-0DCB94116946}" destId="{CDF6D80D-4CDC-4914-8227-7CEA949728B7}" srcOrd="5" destOrd="0" presId="urn:microsoft.com/office/officeart/2005/8/layout/cycle2"/>
    <dgm:cxn modelId="{B1776835-01D8-4B93-8455-D075DA99E108}" type="presParOf" srcId="{CDF6D80D-4CDC-4914-8227-7CEA949728B7}" destId="{3699C667-B467-4237-B06B-82EF7205CE29}" srcOrd="0" destOrd="0" presId="urn:microsoft.com/office/officeart/2005/8/layout/cycle2"/>
    <dgm:cxn modelId="{B1CEF3AF-5748-495D-8FD7-06988866A347}" type="presParOf" srcId="{55DC3604-BAFB-4C8F-AFA1-0DCB94116946}" destId="{069479E0-E330-4BBD-818A-C4625D10307F}" srcOrd="6" destOrd="0" presId="urn:microsoft.com/office/officeart/2005/8/layout/cycle2"/>
    <dgm:cxn modelId="{76DD5887-8334-4703-9BD6-B1EB068BCA36}" type="presParOf" srcId="{55DC3604-BAFB-4C8F-AFA1-0DCB94116946}" destId="{2AA3EC38-57CC-41C0-BFE3-4464B0EDD9A4}" srcOrd="7" destOrd="0" presId="urn:microsoft.com/office/officeart/2005/8/layout/cycle2"/>
    <dgm:cxn modelId="{CD161981-3AC9-428E-AB87-2D6BF45FC0E0}" type="presParOf" srcId="{2AA3EC38-57CC-41C0-BFE3-4464B0EDD9A4}" destId="{8691AF7C-847C-4FDC-9143-DEA17597A24D}" srcOrd="0" destOrd="0" presId="urn:microsoft.com/office/officeart/2005/8/layout/cycle2"/>
    <dgm:cxn modelId="{504D6D4E-CE95-4F50-A4DE-A4246CAED5C5}" type="presParOf" srcId="{55DC3604-BAFB-4C8F-AFA1-0DCB94116946}" destId="{4AE0A7D0-C96C-449C-B96D-74F1F6B79EBC}" srcOrd="8" destOrd="0" presId="urn:microsoft.com/office/officeart/2005/8/layout/cycle2"/>
    <dgm:cxn modelId="{038BF130-7B0A-4C35-B02F-5000AA139796}" type="presParOf" srcId="{55DC3604-BAFB-4C8F-AFA1-0DCB94116946}" destId="{BE2BBC49-632A-4144-92CF-4FFCE13718D9}" srcOrd="9" destOrd="0" presId="urn:microsoft.com/office/officeart/2005/8/layout/cycle2"/>
    <dgm:cxn modelId="{A0858FC4-5B98-4AE8-B6E9-32F338019CA4}" type="presParOf" srcId="{BE2BBC49-632A-4144-92CF-4FFCE13718D9}" destId="{BA244746-8FF7-4E34-A8AF-E171A0E465B1}" srcOrd="0" destOrd="0" presId="urn:microsoft.com/office/officeart/2005/8/layout/cycle2"/>
    <dgm:cxn modelId="{19DD2679-9418-4B0C-9330-F7F56BA3D7F3}" type="presParOf" srcId="{55DC3604-BAFB-4C8F-AFA1-0DCB94116946}" destId="{2752265A-4D67-4A2C-B935-5602049BE060}" srcOrd="10" destOrd="0" presId="urn:microsoft.com/office/officeart/2005/8/layout/cycle2"/>
    <dgm:cxn modelId="{66DF0245-A60F-4ABC-ABBB-E71C97EAB707}" type="presParOf" srcId="{55DC3604-BAFB-4C8F-AFA1-0DCB94116946}" destId="{E259BA41-3BF4-475C-8D4A-28E4E82D6DDF}" srcOrd="11" destOrd="0" presId="urn:microsoft.com/office/officeart/2005/8/layout/cycle2"/>
    <dgm:cxn modelId="{FA0D3EE9-65F0-4CAF-AB41-8F16C439F181}" type="presParOf" srcId="{E259BA41-3BF4-475C-8D4A-28E4E82D6DDF}" destId="{535B08AB-9E38-431B-91F8-0A74AA45244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685D46-5711-4F62-B6FA-948F949BC658}"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kumimoji="1" lang="ja-JP" altLang="en-US"/>
        </a:p>
      </dgm:t>
    </dgm:pt>
    <dgm:pt modelId="{1085DE3F-D188-48B3-B24F-0073DD39AC54}">
      <dgm:prSet phldrT="[テキスト]" custT="1"/>
      <dgm:spPr/>
      <dgm:t>
        <a:bodyPr/>
        <a:lstStyle/>
        <a:p>
          <a:r>
            <a:rPr kumimoji="1" lang="ja-JP" altLang="en-US" sz="2000" b="1" dirty="0" smtClean="0"/>
            <a:t>消費者</a:t>
          </a:r>
          <a:endParaRPr kumimoji="1" lang="ja-JP" altLang="en-US" sz="2000" b="1" dirty="0"/>
        </a:p>
      </dgm:t>
    </dgm:pt>
    <dgm:pt modelId="{D3E42A5E-A540-492A-BF3B-012FB580703B}" type="parTrans" cxnId="{6628ED1F-2016-4754-AD20-664CD1591830}">
      <dgm:prSet/>
      <dgm:spPr/>
      <dgm:t>
        <a:bodyPr/>
        <a:lstStyle/>
        <a:p>
          <a:endParaRPr kumimoji="1" lang="ja-JP" altLang="en-US"/>
        </a:p>
      </dgm:t>
    </dgm:pt>
    <dgm:pt modelId="{ED994C4D-7943-46CA-90AA-8ACAD4A32407}" type="sibTrans" cxnId="{6628ED1F-2016-4754-AD20-664CD1591830}">
      <dgm:prSet/>
      <dgm:spPr/>
      <dgm:t>
        <a:bodyPr/>
        <a:lstStyle/>
        <a:p>
          <a:endParaRPr kumimoji="1" lang="ja-JP" altLang="en-US"/>
        </a:p>
      </dgm:t>
    </dgm:pt>
    <dgm:pt modelId="{BCEDCAD9-F719-467E-B56B-7F0CBD950AD0}">
      <dgm:prSet phldrT="[テキスト]" custT="1"/>
      <dgm:spPr/>
      <dgm:t>
        <a:bodyPr/>
        <a:lstStyle/>
        <a:p>
          <a:r>
            <a:rPr kumimoji="1" lang="ja-JP" altLang="en-US" sz="2000" b="1" dirty="0" smtClean="0"/>
            <a:t>企業</a:t>
          </a:r>
          <a:endParaRPr kumimoji="1" lang="ja-JP" altLang="en-US" sz="2000" b="1" dirty="0"/>
        </a:p>
      </dgm:t>
    </dgm:pt>
    <dgm:pt modelId="{9243A7B8-0BB6-43C9-A57F-24E508EDE6BE}" type="parTrans" cxnId="{F4E33E46-3733-415A-BC93-C1D4311C48AC}">
      <dgm:prSet/>
      <dgm:spPr/>
      <dgm:t>
        <a:bodyPr/>
        <a:lstStyle/>
        <a:p>
          <a:endParaRPr kumimoji="1" lang="ja-JP" altLang="en-US"/>
        </a:p>
      </dgm:t>
    </dgm:pt>
    <dgm:pt modelId="{28EC3BBD-ECAC-4816-BB1F-F587BC1B30CE}" type="sibTrans" cxnId="{F4E33E46-3733-415A-BC93-C1D4311C48AC}">
      <dgm:prSet/>
      <dgm:spPr/>
      <dgm:t>
        <a:bodyPr/>
        <a:lstStyle/>
        <a:p>
          <a:endParaRPr kumimoji="1" lang="ja-JP" altLang="en-US"/>
        </a:p>
      </dgm:t>
    </dgm:pt>
    <dgm:pt modelId="{F0AABD7C-6610-4619-9A8F-EE4176CA64AF}">
      <dgm:prSet phldrT="[テキスト]" custT="1"/>
      <dgm:spPr/>
      <dgm:t>
        <a:bodyPr/>
        <a:lstStyle/>
        <a:p>
          <a:r>
            <a:rPr kumimoji="1" lang="ja-JP" altLang="en-US" sz="1600" b="1" dirty="0" smtClean="0"/>
            <a:t>企業関係者</a:t>
          </a:r>
          <a:endParaRPr kumimoji="1" lang="ja-JP" altLang="en-US" sz="1600" b="1" dirty="0"/>
        </a:p>
      </dgm:t>
    </dgm:pt>
    <dgm:pt modelId="{78120E52-940E-402C-8222-8EA747BEA50B}" type="parTrans" cxnId="{971BECB3-DD53-4E2E-A852-89EF8D44439B}">
      <dgm:prSet/>
      <dgm:spPr/>
      <dgm:t>
        <a:bodyPr/>
        <a:lstStyle/>
        <a:p>
          <a:endParaRPr kumimoji="1" lang="ja-JP" altLang="en-US"/>
        </a:p>
      </dgm:t>
    </dgm:pt>
    <dgm:pt modelId="{F0272C79-CECC-4680-9453-6B4941F2CB65}" type="sibTrans" cxnId="{971BECB3-DD53-4E2E-A852-89EF8D44439B}">
      <dgm:prSet/>
      <dgm:spPr/>
      <dgm:t>
        <a:bodyPr/>
        <a:lstStyle/>
        <a:p>
          <a:endParaRPr kumimoji="1" lang="ja-JP" altLang="en-US"/>
        </a:p>
      </dgm:t>
    </dgm:pt>
    <dgm:pt modelId="{5D8A67E3-FD2F-4A26-A9DD-9B52AFDAF739}">
      <dgm:prSet phldrT="[テキスト]"/>
      <dgm:spPr/>
      <dgm:t>
        <a:bodyPr/>
        <a:lstStyle/>
        <a:p>
          <a:r>
            <a:rPr kumimoji="1" lang="ja-JP" altLang="en-US" b="1" dirty="0" smtClean="0"/>
            <a:t>持続可能な社会</a:t>
          </a:r>
          <a:endParaRPr kumimoji="1" lang="ja-JP" altLang="en-US" b="1" dirty="0"/>
        </a:p>
      </dgm:t>
    </dgm:pt>
    <dgm:pt modelId="{534B8F91-3703-4CB7-BFFC-B04D5735499E}" type="parTrans" cxnId="{3F927139-D423-47A0-B11C-055F63A7EFCA}">
      <dgm:prSet/>
      <dgm:spPr/>
      <dgm:t>
        <a:bodyPr/>
        <a:lstStyle/>
        <a:p>
          <a:endParaRPr kumimoji="1" lang="ja-JP" altLang="en-US"/>
        </a:p>
      </dgm:t>
    </dgm:pt>
    <dgm:pt modelId="{EFE9A8D1-85E6-49D6-9753-215A05F3AA17}" type="sibTrans" cxnId="{3F927139-D423-47A0-B11C-055F63A7EFCA}">
      <dgm:prSet/>
      <dgm:spPr/>
      <dgm:t>
        <a:bodyPr/>
        <a:lstStyle/>
        <a:p>
          <a:endParaRPr kumimoji="1" lang="ja-JP" altLang="en-US"/>
        </a:p>
      </dgm:t>
    </dgm:pt>
    <dgm:pt modelId="{9AFDD88C-BFE3-489F-8214-7427D4B8863E}">
      <dgm:prSet phldrT="[テキスト]" custT="1"/>
      <dgm:spPr/>
      <dgm:t>
        <a:bodyPr/>
        <a:lstStyle/>
        <a:p>
          <a:r>
            <a:rPr kumimoji="1" lang="ja-JP" altLang="en-US" sz="2000" b="1" dirty="0" smtClean="0"/>
            <a:t>消費者</a:t>
          </a:r>
          <a:endParaRPr kumimoji="1" lang="ja-JP" altLang="en-US" sz="2000" b="1" dirty="0"/>
        </a:p>
      </dgm:t>
    </dgm:pt>
    <dgm:pt modelId="{AB0442BD-208C-4EF2-83C1-1999FEA47512}" type="parTrans" cxnId="{C664F09E-E3CD-49A4-A86D-2E88ED0A6739}">
      <dgm:prSet/>
      <dgm:spPr/>
      <dgm:t>
        <a:bodyPr/>
        <a:lstStyle/>
        <a:p>
          <a:endParaRPr kumimoji="1" lang="ja-JP" altLang="en-US"/>
        </a:p>
      </dgm:t>
    </dgm:pt>
    <dgm:pt modelId="{BF540D6E-9208-48DB-ABAC-56AC92D26B64}" type="sibTrans" cxnId="{C664F09E-E3CD-49A4-A86D-2E88ED0A6739}">
      <dgm:prSet/>
      <dgm:spPr/>
      <dgm:t>
        <a:bodyPr/>
        <a:lstStyle/>
        <a:p>
          <a:endParaRPr kumimoji="1" lang="ja-JP" altLang="en-US"/>
        </a:p>
      </dgm:t>
    </dgm:pt>
    <dgm:pt modelId="{51F2072C-FE44-4D6B-B927-3E89C5AD7755}" type="pres">
      <dgm:prSet presAssocID="{64685D46-5711-4F62-B6FA-948F949BC658}" presName="Name0" presStyleCnt="0">
        <dgm:presLayoutVars>
          <dgm:chMax val="7"/>
          <dgm:chPref val="7"/>
          <dgm:dir/>
          <dgm:animLvl val="lvl"/>
        </dgm:presLayoutVars>
      </dgm:prSet>
      <dgm:spPr/>
      <dgm:t>
        <a:bodyPr/>
        <a:lstStyle/>
        <a:p>
          <a:endParaRPr kumimoji="1" lang="ja-JP" altLang="en-US"/>
        </a:p>
      </dgm:t>
    </dgm:pt>
    <dgm:pt modelId="{21D2E6C6-1045-437C-8276-4144D71D8FA3}" type="pres">
      <dgm:prSet presAssocID="{1085DE3F-D188-48B3-B24F-0073DD39AC54}" presName="Accent1" presStyleCnt="0"/>
      <dgm:spPr/>
    </dgm:pt>
    <dgm:pt modelId="{1B80C9EF-17D3-45AE-A581-DD00E02BE3C0}" type="pres">
      <dgm:prSet presAssocID="{1085DE3F-D188-48B3-B24F-0073DD39AC54}" presName="Accent" presStyleLbl="node1" presStyleIdx="0" presStyleCnt="5"/>
      <dgm:spPr/>
    </dgm:pt>
    <dgm:pt modelId="{8C9D276C-37CB-47DA-9BEE-CF3E2A444EBB}" type="pres">
      <dgm:prSet presAssocID="{1085DE3F-D188-48B3-B24F-0073DD39AC54}" presName="Parent1" presStyleLbl="revTx" presStyleIdx="0" presStyleCnt="5">
        <dgm:presLayoutVars>
          <dgm:chMax val="1"/>
          <dgm:chPref val="1"/>
          <dgm:bulletEnabled val="1"/>
        </dgm:presLayoutVars>
      </dgm:prSet>
      <dgm:spPr/>
      <dgm:t>
        <a:bodyPr/>
        <a:lstStyle/>
        <a:p>
          <a:endParaRPr kumimoji="1" lang="ja-JP" altLang="en-US"/>
        </a:p>
      </dgm:t>
    </dgm:pt>
    <dgm:pt modelId="{EC2CF236-1F03-4380-A878-4472DF800C00}" type="pres">
      <dgm:prSet presAssocID="{BCEDCAD9-F719-467E-B56B-7F0CBD950AD0}" presName="Accent2" presStyleCnt="0"/>
      <dgm:spPr/>
    </dgm:pt>
    <dgm:pt modelId="{1DCCF7C4-B7CA-46C0-A25A-ED81086306D3}" type="pres">
      <dgm:prSet presAssocID="{BCEDCAD9-F719-467E-B56B-7F0CBD950AD0}" presName="Accent" presStyleLbl="node1" presStyleIdx="1" presStyleCnt="5"/>
      <dgm:spPr/>
    </dgm:pt>
    <dgm:pt modelId="{E3CB3120-D859-4611-89E4-98465E2794B2}" type="pres">
      <dgm:prSet presAssocID="{BCEDCAD9-F719-467E-B56B-7F0CBD950AD0}" presName="Parent2" presStyleLbl="revTx" presStyleIdx="1" presStyleCnt="5">
        <dgm:presLayoutVars>
          <dgm:chMax val="1"/>
          <dgm:chPref val="1"/>
          <dgm:bulletEnabled val="1"/>
        </dgm:presLayoutVars>
      </dgm:prSet>
      <dgm:spPr/>
      <dgm:t>
        <a:bodyPr/>
        <a:lstStyle/>
        <a:p>
          <a:endParaRPr kumimoji="1" lang="ja-JP" altLang="en-US"/>
        </a:p>
      </dgm:t>
    </dgm:pt>
    <dgm:pt modelId="{4ABA48BA-5469-4E7A-A1FE-9E9DCB9240EE}" type="pres">
      <dgm:prSet presAssocID="{F0AABD7C-6610-4619-9A8F-EE4176CA64AF}" presName="Accent3" presStyleCnt="0"/>
      <dgm:spPr/>
    </dgm:pt>
    <dgm:pt modelId="{EF3191DA-4FE0-40AA-8217-2B250AF9E685}" type="pres">
      <dgm:prSet presAssocID="{F0AABD7C-6610-4619-9A8F-EE4176CA64AF}" presName="Accent" presStyleLbl="node1" presStyleIdx="2" presStyleCnt="5"/>
      <dgm:spPr/>
    </dgm:pt>
    <dgm:pt modelId="{4F9A1700-4AC9-41CE-976D-940CC8185705}" type="pres">
      <dgm:prSet presAssocID="{F0AABD7C-6610-4619-9A8F-EE4176CA64AF}" presName="Parent3" presStyleLbl="revTx" presStyleIdx="2" presStyleCnt="5">
        <dgm:presLayoutVars>
          <dgm:chMax val="1"/>
          <dgm:chPref val="1"/>
          <dgm:bulletEnabled val="1"/>
        </dgm:presLayoutVars>
      </dgm:prSet>
      <dgm:spPr/>
      <dgm:t>
        <a:bodyPr/>
        <a:lstStyle/>
        <a:p>
          <a:endParaRPr kumimoji="1" lang="ja-JP" altLang="en-US"/>
        </a:p>
      </dgm:t>
    </dgm:pt>
    <dgm:pt modelId="{25C5A349-CF1E-485E-B226-C6C02D818B0E}" type="pres">
      <dgm:prSet presAssocID="{9AFDD88C-BFE3-489F-8214-7427D4B8863E}" presName="Accent4" presStyleCnt="0"/>
      <dgm:spPr/>
    </dgm:pt>
    <dgm:pt modelId="{07A93873-2004-436D-8A07-86575CD87741}" type="pres">
      <dgm:prSet presAssocID="{9AFDD88C-BFE3-489F-8214-7427D4B8863E}" presName="Accent" presStyleLbl="node1" presStyleIdx="3" presStyleCnt="5"/>
      <dgm:spPr/>
    </dgm:pt>
    <dgm:pt modelId="{39EE85A4-D314-426D-BFCB-FC85A6892EE9}" type="pres">
      <dgm:prSet presAssocID="{9AFDD88C-BFE3-489F-8214-7427D4B8863E}" presName="Parent4" presStyleLbl="revTx" presStyleIdx="3" presStyleCnt="5">
        <dgm:presLayoutVars>
          <dgm:chMax val="1"/>
          <dgm:chPref val="1"/>
          <dgm:bulletEnabled val="1"/>
        </dgm:presLayoutVars>
      </dgm:prSet>
      <dgm:spPr/>
      <dgm:t>
        <a:bodyPr/>
        <a:lstStyle/>
        <a:p>
          <a:endParaRPr kumimoji="1" lang="ja-JP" altLang="en-US"/>
        </a:p>
      </dgm:t>
    </dgm:pt>
    <dgm:pt modelId="{0C39B6ED-B6A5-41AC-988A-31AA28EF0698}" type="pres">
      <dgm:prSet presAssocID="{5D8A67E3-FD2F-4A26-A9DD-9B52AFDAF739}" presName="Accent5" presStyleCnt="0"/>
      <dgm:spPr/>
    </dgm:pt>
    <dgm:pt modelId="{B20A7480-1A0D-47D6-9B72-90A60B53781F}" type="pres">
      <dgm:prSet presAssocID="{5D8A67E3-FD2F-4A26-A9DD-9B52AFDAF739}" presName="Accent" presStyleLbl="node1" presStyleIdx="4" presStyleCnt="5"/>
      <dgm:spPr/>
    </dgm:pt>
    <dgm:pt modelId="{C71521DA-BE03-4841-89C9-3C605E385BE5}" type="pres">
      <dgm:prSet presAssocID="{5D8A67E3-FD2F-4A26-A9DD-9B52AFDAF739}" presName="Parent5" presStyleLbl="revTx" presStyleIdx="4" presStyleCnt="5">
        <dgm:presLayoutVars>
          <dgm:chMax val="1"/>
          <dgm:chPref val="1"/>
          <dgm:bulletEnabled val="1"/>
        </dgm:presLayoutVars>
      </dgm:prSet>
      <dgm:spPr/>
      <dgm:t>
        <a:bodyPr/>
        <a:lstStyle/>
        <a:p>
          <a:endParaRPr kumimoji="1" lang="ja-JP" altLang="en-US"/>
        </a:p>
      </dgm:t>
    </dgm:pt>
  </dgm:ptLst>
  <dgm:cxnLst>
    <dgm:cxn modelId="{196800B4-F64D-4FE8-901D-7117945EF809}" type="presOf" srcId="{5D8A67E3-FD2F-4A26-A9DD-9B52AFDAF739}" destId="{C71521DA-BE03-4841-89C9-3C605E385BE5}" srcOrd="0" destOrd="0" presId="urn:microsoft.com/office/officeart/2009/layout/CircleArrowProcess"/>
    <dgm:cxn modelId="{3F927139-D423-47A0-B11C-055F63A7EFCA}" srcId="{64685D46-5711-4F62-B6FA-948F949BC658}" destId="{5D8A67E3-FD2F-4A26-A9DD-9B52AFDAF739}" srcOrd="4" destOrd="0" parTransId="{534B8F91-3703-4CB7-BFFC-B04D5735499E}" sibTransId="{EFE9A8D1-85E6-49D6-9753-215A05F3AA17}"/>
    <dgm:cxn modelId="{6628ED1F-2016-4754-AD20-664CD1591830}" srcId="{64685D46-5711-4F62-B6FA-948F949BC658}" destId="{1085DE3F-D188-48B3-B24F-0073DD39AC54}" srcOrd="0" destOrd="0" parTransId="{D3E42A5E-A540-492A-BF3B-012FB580703B}" sibTransId="{ED994C4D-7943-46CA-90AA-8ACAD4A32407}"/>
    <dgm:cxn modelId="{6BC82AC7-6C9A-430E-88F4-EE7A4C34D4F3}" type="presOf" srcId="{9AFDD88C-BFE3-489F-8214-7427D4B8863E}" destId="{39EE85A4-D314-426D-BFCB-FC85A6892EE9}" srcOrd="0" destOrd="0" presId="urn:microsoft.com/office/officeart/2009/layout/CircleArrowProcess"/>
    <dgm:cxn modelId="{F4E33E46-3733-415A-BC93-C1D4311C48AC}" srcId="{64685D46-5711-4F62-B6FA-948F949BC658}" destId="{BCEDCAD9-F719-467E-B56B-7F0CBD950AD0}" srcOrd="1" destOrd="0" parTransId="{9243A7B8-0BB6-43C9-A57F-24E508EDE6BE}" sibTransId="{28EC3BBD-ECAC-4816-BB1F-F587BC1B30CE}"/>
    <dgm:cxn modelId="{BF48EA4C-864D-430A-A885-040609637CAD}" type="presOf" srcId="{1085DE3F-D188-48B3-B24F-0073DD39AC54}" destId="{8C9D276C-37CB-47DA-9BEE-CF3E2A444EBB}" srcOrd="0" destOrd="0" presId="urn:microsoft.com/office/officeart/2009/layout/CircleArrowProcess"/>
    <dgm:cxn modelId="{971BECB3-DD53-4E2E-A852-89EF8D44439B}" srcId="{64685D46-5711-4F62-B6FA-948F949BC658}" destId="{F0AABD7C-6610-4619-9A8F-EE4176CA64AF}" srcOrd="2" destOrd="0" parTransId="{78120E52-940E-402C-8222-8EA747BEA50B}" sibTransId="{F0272C79-CECC-4680-9453-6B4941F2CB65}"/>
    <dgm:cxn modelId="{C664F09E-E3CD-49A4-A86D-2E88ED0A6739}" srcId="{64685D46-5711-4F62-B6FA-948F949BC658}" destId="{9AFDD88C-BFE3-489F-8214-7427D4B8863E}" srcOrd="3" destOrd="0" parTransId="{AB0442BD-208C-4EF2-83C1-1999FEA47512}" sibTransId="{BF540D6E-9208-48DB-ABAC-56AC92D26B64}"/>
    <dgm:cxn modelId="{1E051CEC-16C4-42C3-9474-5AC29A659AFC}" type="presOf" srcId="{F0AABD7C-6610-4619-9A8F-EE4176CA64AF}" destId="{4F9A1700-4AC9-41CE-976D-940CC8185705}" srcOrd="0" destOrd="0" presId="urn:microsoft.com/office/officeart/2009/layout/CircleArrowProcess"/>
    <dgm:cxn modelId="{887EA4F8-9791-485E-B592-55C3857DE9FC}" type="presOf" srcId="{BCEDCAD9-F719-467E-B56B-7F0CBD950AD0}" destId="{E3CB3120-D859-4611-89E4-98465E2794B2}" srcOrd="0" destOrd="0" presId="urn:microsoft.com/office/officeart/2009/layout/CircleArrowProcess"/>
    <dgm:cxn modelId="{8ADDF110-92AB-4E68-884A-30BFA99868CC}" type="presOf" srcId="{64685D46-5711-4F62-B6FA-948F949BC658}" destId="{51F2072C-FE44-4D6B-B927-3E89C5AD7755}" srcOrd="0" destOrd="0" presId="urn:microsoft.com/office/officeart/2009/layout/CircleArrowProcess"/>
    <dgm:cxn modelId="{FFF46118-80C1-4CE7-9F76-4CD5CD130A25}" type="presParOf" srcId="{51F2072C-FE44-4D6B-B927-3E89C5AD7755}" destId="{21D2E6C6-1045-437C-8276-4144D71D8FA3}" srcOrd="0" destOrd="0" presId="urn:microsoft.com/office/officeart/2009/layout/CircleArrowProcess"/>
    <dgm:cxn modelId="{182A422E-EE5B-4216-BD8B-1F155ABC0396}" type="presParOf" srcId="{21D2E6C6-1045-437C-8276-4144D71D8FA3}" destId="{1B80C9EF-17D3-45AE-A581-DD00E02BE3C0}" srcOrd="0" destOrd="0" presId="urn:microsoft.com/office/officeart/2009/layout/CircleArrowProcess"/>
    <dgm:cxn modelId="{96CBE82D-6F87-4D82-A4A4-BF991207A827}" type="presParOf" srcId="{51F2072C-FE44-4D6B-B927-3E89C5AD7755}" destId="{8C9D276C-37CB-47DA-9BEE-CF3E2A444EBB}" srcOrd="1" destOrd="0" presId="urn:microsoft.com/office/officeart/2009/layout/CircleArrowProcess"/>
    <dgm:cxn modelId="{FF80714D-3E64-4EF6-BE15-FA2B31642B40}" type="presParOf" srcId="{51F2072C-FE44-4D6B-B927-3E89C5AD7755}" destId="{EC2CF236-1F03-4380-A878-4472DF800C00}" srcOrd="2" destOrd="0" presId="urn:microsoft.com/office/officeart/2009/layout/CircleArrowProcess"/>
    <dgm:cxn modelId="{022997CE-016A-46D4-98A9-0976B5D81D85}" type="presParOf" srcId="{EC2CF236-1F03-4380-A878-4472DF800C00}" destId="{1DCCF7C4-B7CA-46C0-A25A-ED81086306D3}" srcOrd="0" destOrd="0" presId="urn:microsoft.com/office/officeart/2009/layout/CircleArrowProcess"/>
    <dgm:cxn modelId="{DF10473E-DB8E-42E7-90EC-B70E35949698}" type="presParOf" srcId="{51F2072C-FE44-4D6B-B927-3E89C5AD7755}" destId="{E3CB3120-D859-4611-89E4-98465E2794B2}" srcOrd="3" destOrd="0" presId="urn:microsoft.com/office/officeart/2009/layout/CircleArrowProcess"/>
    <dgm:cxn modelId="{EB533781-DFFB-419F-A84F-0021667029F6}" type="presParOf" srcId="{51F2072C-FE44-4D6B-B927-3E89C5AD7755}" destId="{4ABA48BA-5469-4E7A-A1FE-9E9DCB9240EE}" srcOrd="4" destOrd="0" presId="urn:microsoft.com/office/officeart/2009/layout/CircleArrowProcess"/>
    <dgm:cxn modelId="{C5BAE49C-3D84-4AD4-8C9F-07132C47330A}" type="presParOf" srcId="{4ABA48BA-5469-4E7A-A1FE-9E9DCB9240EE}" destId="{EF3191DA-4FE0-40AA-8217-2B250AF9E685}" srcOrd="0" destOrd="0" presId="urn:microsoft.com/office/officeart/2009/layout/CircleArrowProcess"/>
    <dgm:cxn modelId="{D452BA70-F5B2-4E72-8059-75C54CD56EA5}" type="presParOf" srcId="{51F2072C-FE44-4D6B-B927-3E89C5AD7755}" destId="{4F9A1700-4AC9-41CE-976D-940CC8185705}" srcOrd="5" destOrd="0" presId="urn:microsoft.com/office/officeart/2009/layout/CircleArrowProcess"/>
    <dgm:cxn modelId="{3F69E5E5-07D0-4A3F-A3D4-AAF828724998}" type="presParOf" srcId="{51F2072C-FE44-4D6B-B927-3E89C5AD7755}" destId="{25C5A349-CF1E-485E-B226-C6C02D818B0E}" srcOrd="6" destOrd="0" presId="urn:microsoft.com/office/officeart/2009/layout/CircleArrowProcess"/>
    <dgm:cxn modelId="{491F4116-5A57-45E9-BFBA-4419BD70A645}" type="presParOf" srcId="{25C5A349-CF1E-485E-B226-C6C02D818B0E}" destId="{07A93873-2004-436D-8A07-86575CD87741}" srcOrd="0" destOrd="0" presId="urn:microsoft.com/office/officeart/2009/layout/CircleArrowProcess"/>
    <dgm:cxn modelId="{41386143-6503-40EF-AAFD-23817F5DD8E2}" type="presParOf" srcId="{51F2072C-FE44-4D6B-B927-3E89C5AD7755}" destId="{39EE85A4-D314-426D-BFCB-FC85A6892EE9}" srcOrd="7" destOrd="0" presId="urn:microsoft.com/office/officeart/2009/layout/CircleArrowProcess"/>
    <dgm:cxn modelId="{E7BB653E-4B7C-4EE1-A4F0-1D2041ED3510}" type="presParOf" srcId="{51F2072C-FE44-4D6B-B927-3E89C5AD7755}" destId="{0C39B6ED-B6A5-41AC-988A-31AA28EF0698}" srcOrd="8" destOrd="0" presId="urn:microsoft.com/office/officeart/2009/layout/CircleArrowProcess"/>
    <dgm:cxn modelId="{95C35750-52D6-40FB-A6B7-65005DAE62C6}" type="presParOf" srcId="{0C39B6ED-B6A5-41AC-988A-31AA28EF0698}" destId="{B20A7480-1A0D-47D6-9B72-90A60B53781F}" srcOrd="0" destOrd="0" presId="urn:microsoft.com/office/officeart/2009/layout/CircleArrowProcess"/>
    <dgm:cxn modelId="{B05CB700-15B2-47CE-B4A0-9B5312F73D3B}" type="presParOf" srcId="{51F2072C-FE44-4D6B-B927-3E89C5AD7755}" destId="{C71521DA-BE03-4841-89C9-3C605E385BE5}" srcOrd="9"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09A7D-8A6F-4425-8A97-28F848135660}">
      <dsp:nvSpPr>
        <dsp:cNvPr id="0" name=""/>
        <dsp:cNvSpPr/>
      </dsp:nvSpPr>
      <dsp:spPr>
        <a:xfrm>
          <a:off x="3550220" y="1185"/>
          <a:ext cx="1129158" cy="112915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聴いて気付く</a:t>
          </a:r>
          <a:r>
            <a:rPr kumimoji="1" lang="en-US" altLang="ja-JP" sz="1500" kern="1200" dirty="0" smtClean="0"/>
            <a:t>	</a:t>
          </a:r>
          <a:endParaRPr kumimoji="1" lang="ja-JP" altLang="en-US" sz="1500" kern="1200" dirty="0"/>
        </a:p>
      </dsp:txBody>
      <dsp:txXfrm>
        <a:off x="3715581" y="166546"/>
        <a:ext cx="798436" cy="798436"/>
      </dsp:txXfrm>
    </dsp:sp>
    <dsp:sp modelId="{5DB90FA7-7501-4091-BF39-6ACC226A09B0}">
      <dsp:nvSpPr>
        <dsp:cNvPr id="0" name=""/>
        <dsp:cNvSpPr/>
      </dsp:nvSpPr>
      <dsp:spPr>
        <a:xfrm rot="1800000">
          <a:off x="4691801" y="795262"/>
          <a:ext cx="301070" cy="381091"/>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kumimoji="1" lang="ja-JP" altLang="en-US" sz="1600" kern="1200"/>
        </a:p>
      </dsp:txBody>
      <dsp:txXfrm>
        <a:off x="4697851" y="848900"/>
        <a:ext cx="210749" cy="228655"/>
      </dsp:txXfrm>
    </dsp:sp>
    <dsp:sp modelId="{21E7EA2D-DC42-49A6-BFD1-0A424F16BC96}">
      <dsp:nvSpPr>
        <dsp:cNvPr id="0" name=""/>
        <dsp:cNvSpPr/>
      </dsp:nvSpPr>
      <dsp:spPr>
        <a:xfrm>
          <a:off x="5020053" y="849793"/>
          <a:ext cx="1129158" cy="112915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実行する</a:t>
          </a:r>
          <a:endParaRPr kumimoji="1" lang="ja-JP" altLang="en-US" sz="2000" kern="1200" dirty="0"/>
        </a:p>
      </dsp:txBody>
      <dsp:txXfrm>
        <a:off x="5185414" y="1015154"/>
        <a:ext cx="798436" cy="798436"/>
      </dsp:txXfrm>
    </dsp:sp>
    <dsp:sp modelId="{A20CF85F-24D4-4097-B1AC-8F6ABBA55FEB}">
      <dsp:nvSpPr>
        <dsp:cNvPr id="0" name=""/>
        <dsp:cNvSpPr/>
      </dsp:nvSpPr>
      <dsp:spPr>
        <a:xfrm rot="5400000">
          <a:off x="5434097" y="2063915"/>
          <a:ext cx="301070" cy="381091"/>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kumimoji="1" lang="ja-JP" altLang="en-US" sz="1600" kern="1200"/>
        </a:p>
      </dsp:txBody>
      <dsp:txXfrm>
        <a:off x="5479258" y="2094973"/>
        <a:ext cx="210749" cy="228655"/>
      </dsp:txXfrm>
    </dsp:sp>
    <dsp:sp modelId="{1A9B2E48-CBD6-42FF-882D-7A389EB31D36}">
      <dsp:nvSpPr>
        <dsp:cNvPr id="0" name=""/>
        <dsp:cNvSpPr/>
      </dsp:nvSpPr>
      <dsp:spPr>
        <a:xfrm>
          <a:off x="5020053" y="2547010"/>
          <a:ext cx="1129158" cy="112915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忘れる</a:t>
          </a:r>
          <a:endParaRPr kumimoji="1" lang="ja-JP" altLang="en-US" sz="2000" kern="1200" dirty="0"/>
        </a:p>
      </dsp:txBody>
      <dsp:txXfrm>
        <a:off x="5185414" y="2712371"/>
        <a:ext cx="798436" cy="798436"/>
      </dsp:txXfrm>
    </dsp:sp>
    <dsp:sp modelId="{CDF6D80D-4CDC-4914-8227-7CEA949728B7}">
      <dsp:nvSpPr>
        <dsp:cNvPr id="0" name=""/>
        <dsp:cNvSpPr/>
      </dsp:nvSpPr>
      <dsp:spPr>
        <a:xfrm rot="9009491">
          <a:off x="4698174" y="3341622"/>
          <a:ext cx="306658" cy="381091"/>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kumimoji="1" lang="ja-JP" altLang="en-US" sz="1600" kern="1200"/>
        </a:p>
      </dsp:txBody>
      <dsp:txXfrm rot="10800000">
        <a:off x="4784072" y="3394951"/>
        <a:ext cx="214661" cy="228655"/>
      </dsp:txXfrm>
    </dsp:sp>
    <dsp:sp modelId="{069479E0-E330-4BBD-818A-C4625D10307F}">
      <dsp:nvSpPr>
        <dsp:cNvPr id="0" name=""/>
        <dsp:cNvSpPr/>
      </dsp:nvSpPr>
      <dsp:spPr>
        <a:xfrm>
          <a:off x="3538738" y="3396804"/>
          <a:ext cx="1129158" cy="1129158"/>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話を聴く</a:t>
          </a:r>
          <a:endParaRPr kumimoji="1" lang="ja-JP" altLang="en-US" sz="2000" kern="1200" dirty="0"/>
        </a:p>
      </dsp:txBody>
      <dsp:txXfrm>
        <a:off x="3704099" y="3562165"/>
        <a:ext cx="798436" cy="798436"/>
      </dsp:txXfrm>
    </dsp:sp>
    <dsp:sp modelId="{2AA3EC38-57CC-41C0-BFE3-4464B0EDD9A4}">
      <dsp:nvSpPr>
        <dsp:cNvPr id="0" name=""/>
        <dsp:cNvSpPr/>
      </dsp:nvSpPr>
      <dsp:spPr>
        <a:xfrm rot="12613784">
          <a:off x="3233322" y="3350160"/>
          <a:ext cx="296121" cy="381091"/>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kumimoji="1" lang="ja-JP" altLang="en-US" sz="1600" kern="1200"/>
        </a:p>
      </dsp:txBody>
      <dsp:txXfrm rot="10800000">
        <a:off x="3316118" y="3448741"/>
        <a:ext cx="207285" cy="228655"/>
      </dsp:txXfrm>
    </dsp:sp>
    <dsp:sp modelId="{4AE0A7D0-C96C-449C-B96D-74F1F6B79EBC}">
      <dsp:nvSpPr>
        <dsp:cNvPr id="0" name=""/>
        <dsp:cNvSpPr/>
      </dsp:nvSpPr>
      <dsp:spPr>
        <a:xfrm>
          <a:off x="2080387" y="2547010"/>
          <a:ext cx="1129158" cy="1129158"/>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実行</a:t>
          </a:r>
          <a:endParaRPr kumimoji="1" lang="en-US" altLang="ja-JP" sz="2000" kern="1200" dirty="0" smtClean="0"/>
        </a:p>
        <a:p>
          <a:pPr lvl="0" algn="ctr" defTabSz="889000">
            <a:lnSpc>
              <a:spcPct val="90000"/>
            </a:lnSpc>
            <a:spcBef>
              <a:spcPct val="0"/>
            </a:spcBef>
            <a:spcAft>
              <a:spcPct val="35000"/>
            </a:spcAft>
          </a:pPr>
          <a:r>
            <a:rPr kumimoji="1" lang="ja-JP" altLang="en-US" sz="1600" kern="1200" dirty="0" smtClean="0"/>
            <a:t>人に話す</a:t>
          </a:r>
          <a:endParaRPr kumimoji="1" lang="ja-JP" altLang="en-US" sz="1600" kern="1200" dirty="0"/>
        </a:p>
      </dsp:txBody>
      <dsp:txXfrm>
        <a:off x="2245748" y="2712371"/>
        <a:ext cx="798436" cy="798436"/>
      </dsp:txXfrm>
    </dsp:sp>
    <dsp:sp modelId="{BE2BBC49-632A-4144-92CF-4FFCE13718D9}">
      <dsp:nvSpPr>
        <dsp:cNvPr id="0" name=""/>
        <dsp:cNvSpPr/>
      </dsp:nvSpPr>
      <dsp:spPr>
        <a:xfrm rot="16200000">
          <a:off x="2494431" y="2080956"/>
          <a:ext cx="301070" cy="381091"/>
        </a:xfrm>
        <a:prstGeom prst="righ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kumimoji="1" lang="ja-JP" altLang="en-US" sz="1600" kern="1200"/>
        </a:p>
      </dsp:txBody>
      <dsp:txXfrm>
        <a:off x="2539592" y="2202335"/>
        <a:ext cx="210749" cy="228655"/>
      </dsp:txXfrm>
    </dsp:sp>
    <dsp:sp modelId="{2752265A-4D67-4A2C-B935-5602049BE060}">
      <dsp:nvSpPr>
        <dsp:cNvPr id="0" name=""/>
        <dsp:cNvSpPr/>
      </dsp:nvSpPr>
      <dsp:spPr>
        <a:xfrm>
          <a:off x="2080387" y="849793"/>
          <a:ext cx="1129158" cy="1129158"/>
        </a:xfrm>
        <a:prstGeom prst="ellipse">
          <a:avLst/>
        </a:prstGeom>
        <a:gradFill rotWithShape="0">
          <a:gsLst>
            <a:gs pos="0">
              <a:schemeClr val="accent6">
                <a:lumMod val="75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忘れる</a:t>
          </a:r>
          <a:endParaRPr kumimoji="1" lang="ja-JP" altLang="en-US" sz="2000" kern="1200" dirty="0"/>
        </a:p>
      </dsp:txBody>
      <dsp:txXfrm>
        <a:off x="2245748" y="1015154"/>
        <a:ext cx="798436" cy="798436"/>
      </dsp:txXfrm>
    </dsp:sp>
    <dsp:sp modelId="{E259BA41-3BF4-475C-8D4A-28E4E82D6DDF}">
      <dsp:nvSpPr>
        <dsp:cNvPr id="0" name=""/>
        <dsp:cNvSpPr/>
      </dsp:nvSpPr>
      <dsp:spPr>
        <a:xfrm rot="19800000">
          <a:off x="3221968" y="803783"/>
          <a:ext cx="301070" cy="381091"/>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kumimoji="1" lang="ja-JP" altLang="en-US" sz="1600" kern="1200"/>
        </a:p>
      </dsp:txBody>
      <dsp:txXfrm>
        <a:off x="3228018" y="902581"/>
        <a:ext cx="210749" cy="228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C4BFD9-2895-4C15-9C48-3054027B143D}" type="datetimeFigureOut">
              <a:rPr kumimoji="1" lang="ja-JP" altLang="en-US" smtClean="0"/>
              <a:t>2018/7/15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2DEBF0-CC77-4E2D-8D3F-FCDEC10BCC0F}" type="slidenum">
              <a:rPr kumimoji="1" lang="ja-JP" altLang="en-US" smtClean="0"/>
              <a:t>‹#›</a:t>
            </a:fld>
            <a:endParaRPr kumimoji="1" lang="ja-JP" altLang="en-US"/>
          </a:p>
        </p:txBody>
      </p:sp>
    </p:spTree>
    <p:extLst>
      <p:ext uri="{BB962C8B-B14F-4D97-AF65-F5344CB8AC3E}">
        <p14:creationId xmlns:p14="http://schemas.microsoft.com/office/powerpoint/2010/main" val="25154395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mofa.go.jp/mofaj/gaiko/oda/files/000270588.pdf"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mofa.go.jp/mofaj/gaiko/oda/doukou/mdgs.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消費者庁の委託調査　言葉を知っているかの質問　全体と</a:t>
            </a:r>
            <a:r>
              <a:rPr kumimoji="1" lang="en-US" altLang="ja-JP" dirty="0" smtClean="0"/>
              <a:t>50</a:t>
            </a:r>
            <a:r>
              <a:rPr kumimoji="1" lang="ja-JP" altLang="en-US" dirty="0" smtClean="0"/>
              <a:t>－</a:t>
            </a:r>
            <a:r>
              <a:rPr kumimoji="1" lang="en-US" altLang="ja-JP" dirty="0" smtClean="0"/>
              <a:t>60</a:t>
            </a:r>
            <a:r>
              <a:rPr kumimoji="1" lang="ja-JP" altLang="en-US" dirty="0" smtClean="0"/>
              <a:t>代の人のデータを取り上げた。</a:t>
            </a:r>
            <a:r>
              <a:rPr kumimoji="1" lang="en-US" altLang="ja-JP" dirty="0" smtClean="0"/>
              <a:t>50</a:t>
            </a:r>
            <a:r>
              <a:rPr kumimoji="1" lang="ja-JP" altLang="en-US" dirty="0" smtClean="0"/>
              <a:t>－</a:t>
            </a:r>
            <a:r>
              <a:rPr kumimoji="1" lang="en-US" altLang="ja-JP" dirty="0" smtClean="0"/>
              <a:t>60</a:t>
            </a:r>
            <a:r>
              <a:rPr kumimoji="1" lang="ja-JP" altLang="en-US" dirty="0" smtClean="0"/>
              <a:t>代倫理的消費では、男性が</a:t>
            </a:r>
            <a:r>
              <a:rPr kumimoji="1" lang="en-US" altLang="ja-JP" dirty="0" smtClean="0"/>
              <a:t>8</a:t>
            </a:r>
            <a:r>
              <a:rPr kumimoji="1" lang="ja-JP" altLang="en-US" dirty="0" smtClean="0"/>
              <a:t>％、女性が</a:t>
            </a:r>
            <a:r>
              <a:rPr kumimoji="1" lang="en-US" altLang="ja-JP" dirty="0" smtClean="0"/>
              <a:t>3.2</a:t>
            </a:r>
            <a:r>
              <a:rPr kumimoji="1" lang="ja-JP" altLang="en-US" dirty="0" smtClean="0"/>
              <a:t>％、エシカルは、男性</a:t>
            </a:r>
            <a:r>
              <a:rPr kumimoji="1" lang="en-US" altLang="ja-JP" dirty="0" smtClean="0"/>
              <a:t>4.3</a:t>
            </a:r>
            <a:r>
              <a:rPr kumimoji="1" lang="ja-JP" altLang="en-US" dirty="0" smtClean="0"/>
              <a:t>％、女性</a:t>
            </a:r>
            <a:r>
              <a:rPr kumimoji="1" lang="en-US" altLang="ja-JP" dirty="0" smtClean="0"/>
              <a:t>2.9</a:t>
            </a:r>
            <a:r>
              <a:rPr kumimoji="1" lang="ja-JP" altLang="en-US" dirty="0" smtClean="0"/>
              <a:t>％</a:t>
            </a:r>
            <a:endParaRPr kumimoji="1" lang="en-US" altLang="ja-JP" dirty="0" smtClean="0"/>
          </a:p>
          <a:p>
            <a:r>
              <a:rPr kumimoji="1" lang="ja-JP" altLang="en-US" dirty="0" smtClean="0"/>
              <a:t>ちなみに、エコは、全体で</a:t>
            </a:r>
            <a:r>
              <a:rPr kumimoji="1" lang="en-US" altLang="ja-JP" dirty="0" smtClean="0"/>
              <a:t>50.9</a:t>
            </a:r>
            <a:r>
              <a:rPr kumimoji="1" lang="ja-JP" altLang="en-US" dirty="0" smtClean="0"/>
              <a:t>％、</a:t>
            </a:r>
            <a:r>
              <a:rPr kumimoji="1" lang="en-US" altLang="ja-JP" dirty="0" smtClean="0"/>
              <a:t>50-60</a:t>
            </a:r>
            <a:r>
              <a:rPr kumimoji="1" lang="ja-JP" altLang="en-US" dirty="0" smtClean="0"/>
              <a:t>代で</a:t>
            </a:r>
            <a:r>
              <a:rPr kumimoji="1" lang="en-US" altLang="ja-JP" dirty="0" smtClean="0"/>
              <a:t>59.2</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B72DEBF0-CC77-4E2D-8D3F-FCDEC10BCC0F}" type="slidenum">
              <a:rPr kumimoji="1" lang="ja-JP" altLang="en-US" smtClean="0"/>
              <a:t>4</a:t>
            </a:fld>
            <a:endParaRPr kumimoji="1" lang="ja-JP" altLang="en-US"/>
          </a:p>
        </p:txBody>
      </p:sp>
    </p:spTree>
    <p:extLst>
      <p:ext uri="{BB962C8B-B14F-4D97-AF65-F5344CB8AC3E}">
        <p14:creationId xmlns:p14="http://schemas.microsoft.com/office/powerpoint/2010/main" val="1252070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711B84-CF90-4252-937C-1A41158F3DDD}" type="slidenum">
              <a:rPr kumimoji="1" lang="ja-JP" altLang="en-US" smtClean="0"/>
              <a:t>26</a:t>
            </a:fld>
            <a:endParaRPr kumimoji="1" lang="ja-JP" altLang="en-US"/>
          </a:p>
        </p:txBody>
      </p:sp>
    </p:spTree>
    <p:extLst>
      <p:ext uri="{BB962C8B-B14F-4D97-AF65-F5344CB8AC3E}">
        <p14:creationId xmlns:p14="http://schemas.microsoft.com/office/powerpoint/2010/main" val="2318428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１）現地のコーヒー豆生産者の自立を支援するためには、直接取引ではなく、品質向上を図ることによって、ＵＣＣだけでなく他との取引の道を開き、努力が成果として現れやすい方法を選んでいる。品質が向上し、生産量も増えれば、より多くの収入につながる。ただし、価格の変動の影響を受けることもあるので、安定を図ることも重要である。フェアトレードと言う取引も有意義である。ただ、自由経済の中では、対応能力をつけることも自立につながる、という考え方もある。</a:t>
            </a:r>
            <a:br>
              <a:rPr lang="ja-JP" altLang="en-US" dirty="0" smtClean="0"/>
            </a:br>
            <a:r>
              <a:rPr lang="ja-JP" altLang="en-US" dirty="0" smtClean="0"/>
              <a:t>２）</a:t>
            </a:r>
            <a:r>
              <a:rPr kumimoji="1" lang="en-US" altLang="ja-JP" sz="1200" kern="1200" dirty="0" smtClean="0">
                <a:solidFill>
                  <a:schemeClr val="tx1"/>
                </a:solidFill>
                <a:effectLst/>
                <a:latin typeface="+mn-lt"/>
                <a:ea typeface="+mn-ea"/>
                <a:cs typeface="+mn-cs"/>
              </a:rPr>
              <a:t>UCC</a:t>
            </a:r>
            <a:r>
              <a:rPr kumimoji="1" lang="ja-JP" altLang="en-US" sz="1200" kern="1200" dirty="0" smtClean="0">
                <a:solidFill>
                  <a:schemeClr val="tx1"/>
                </a:solidFill>
                <a:effectLst/>
                <a:latin typeface="+mn-lt"/>
                <a:ea typeface="+mn-ea"/>
                <a:cs typeface="+mn-cs"/>
              </a:rPr>
              <a:t>が技術支援を行っているルワンダは、人口密度が高い国で、国民の食を満たすために、森が次々と畑に変わって行きました。このように豊かな自然環境が変貌する</a:t>
            </a:r>
            <a:r>
              <a:rPr kumimoji="1" lang="ja-JP" altLang="en-US" sz="1200" kern="1200" dirty="0" err="1" smtClean="0">
                <a:solidFill>
                  <a:schemeClr val="tx1"/>
                </a:solidFill>
                <a:effectLst/>
                <a:latin typeface="+mn-lt"/>
                <a:ea typeface="+mn-ea"/>
                <a:cs typeface="+mn-cs"/>
              </a:rPr>
              <a:t>を</a:t>
            </a:r>
            <a:r>
              <a:rPr kumimoji="1" lang="ja-JP" altLang="en-US" sz="1200" kern="1200" dirty="0" smtClean="0">
                <a:solidFill>
                  <a:schemeClr val="tx1"/>
                </a:solidFill>
                <a:effectLst/>
                <a:latin typeface="+mn-lt"/>
                <a:ea typeface="+mn-ea"/>
                <a:cs typeface="+mn-cs"/>
              </a:rPr>
              <a:t>ことを食い止める一助となったのが、コーヒーです。荒れた土壌と生態系を取り戻すために、シェードツリー（＊）の植樹が推奨され、環境面・経済面で期待がもたれる取り組みとなっています。</a:t>
            </a:r>
          </a:p>
          <a:p>
            <a:r>
              <a:rPr kumimoji="1" lang="ja-JP" altLang="en-US" sz="1200" kern="1200" dirty="0" smtClean="0">
                <a:solidFill>
                  <a:schemeClr val="tx1"/>
                </a:solidFill>
                <a:effectLst/>
                <a:latin typeface="+mn-lt"/>
                <a:ea typeface="+mn-ea"/>
                <a:cs typeface="+mn-cs"/>
              </a:rPr>
              <a:t>＊シェードツリーとは、コーヒー用の日蔭の木で、コーヒーの葉が日照によって焼けてしまう事を防いだり、土壌の保水性を上げる、傾斜地での土壌の浸食を防ぐなどの役割も有ります。</a:t>
            </a:r>
          </a:p>
          <a:p>
            <a:r>
              <a:rPr kumimoji="1" lang="ja-JP" altLang="en-US" sz="1200" kern="1200" dirty="0" smtClean="0">
                <a:solidFill>
                  <a:schemeClr val="tx1"/>
                </a:solidFill>
                <a:effectLst/>
                <a:latin typeface="+mn-lt"/>
                <a:ea typeface="+mn-ea"/>
                <a:cs typeface="+mn-cs"/>
              </a:rPr>
              <a:t>バナナなど実のなる木は、換金が可能な植物であるため重宝されます。</a:t>
            </a:r>
          </a:p>
          <a:p>
            <a:r>
              <a:rPr kumimoji="1" lang="ja-JP" altLang="en-US" sz="1200" kern="1200" dirty="0" smtClean="0">
                <a:solidFill>
                  <a:schemeClr val="tx1"/>
                </a:solidFill>
                <a:effectLst/>
                <a:latin typeface="+mn-lt"/>
                <a:ea typeface="+mn-ea"/>
                <a:cs typeface="+mn-cs"/>
              </a:rPr>
              <a:t>コーヒーとシェードツリーを植える事で、森が回復する事例もあり、環境配慮の取り組みとして今後が期待されます。</a:t>
            </a:r>
            <a:endParaRPr kumimoji="1" lang="ja-JP" altLang="en-US" dirty="0"/>
          </a:p>
        </p:txBody>
      </p:sp>
      <p:sp>
        <p:nvSpPr>
          <p:cNvPr id="4" name="スライド番号プレースホルダー 3"/>
          <p:cNvSpPr>
            <a:spLocks noGrp="1"/>
          </p:cNvSpPr>
          <p:nvPr>
            <p:ph type="sldNum" sz="quarter" idx="10"/>
          </p:nvPr>
        </p:nvSpPr>
        <p:spPr/>
        <p:txBody>
          <a:bodyPr/>
          <a:lstStyle/>
          <a:p>
            <a:fld id="{EC0CBCFE-BC48-4417-99DB-3B56C887AE9B}" type="slidenum">
              <a:rPr lang="ja-JP" altLang="en-US" smtClean="0">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2305089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711B84-CF90-4252-937C-1A41158F3DDD}" type="slidenum">
              <a:rPr kumimoji="1" lang="ja-JP" altLang="en-US" smtClean="0"/>
              <a:t>28</a:t>
            </a:fld>
            <a:endParaRPr kumimoji="1" lang="ja-JP" altLang="en-US"/>
          </a:p>
        </p:txBody>
      </p:sp>
    </p:spTree>
    <p:extLst>
      <p:ext uri="{BB962C8B-B14F-4D97-AF65-F5344CB8AC3E}">
        <p14:creationId xmlns:p14="http://schemas.microsoft.com/office/powerpoint/2010/main" val="1106970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711B84-CF90-4252-937C-1A41158F3DDD}" type="slidenum">
              <a:rPr kumimoji="1" lang="ja-JP" altLang="en-US" smtClean="0"/>
              <a:t>29</a:t>
            </a:fld>
            <a:endParaRPr kumimoji="1" lang="ja-JP" altLang="en-US"/>
          </a:p>
        </p:txBody>
      </p:sp>
    </p:spTree>
    <p:extLst>
      <p:ext uri="{BB962C8B-B14F-4D97-AF65-F5344CB8AC3E}">
        <p14:creationId xmlns:p14="http://schemas.microsoft.com/office/powerpoint/2010/main" val="2507341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結果を見ると、「常に意識する」「良く意識する」の積極的支持層の上位を選ぶと、「価格」「機能」「安全性」が御三家と呼べるだろう。</a:t>
            </a:r>
            <a:r>
              <a:rPr lang="en-US" altLang="ja-JP" dirty="0"/>
              <a:t>4</a:t>
            </a:r>
            <a:r>
              <a:rPr lang="ja-JP" altLang="ja-JP" dirty="0"/>
              <a:t>番手の「評判」とでは、</a:t>
            </a:r>
            <a:r>
              <a:rPr lang="en-US" altLang="ja-JP" dirty="0"/>
              <a:t>24</a:t>
            </a:r>
            <a:r>
              <a:rPr lang="ja-JP" altLang="ja-JP" dirty="0"/>
              <a:t>ポイント近くの開きがある。そして、「環境への影響」や「企業の経営や社会貢献」という項目では、「たまに意識する」というレベルまで広げても、まだ御三家の積極的選択姿勢には及ばない。</a:t>
            </a:r>
            <a:r>
              <a:rPr lang="en-US" altLang="ja-JP" dirty="0"/>
              <a:t>CSR</a:t>
            </a:r>
            <a:r>
              <a:rPr lang="ja-JP" altLang="ja-JP" dirty="0"/>
              <a:t>が求めている「持続可能な社会の発展」という考えにつながる項目は、消費者の意識の中ではまだまだ相対的に低い。</a:t>
            </a:r>
          </a:p>
          <a:p>
            <a:r>
              <a:rPr lang="ja-JP" altLang="ja-JP" dirty="0"/>
              <a:t>単純化して考えれば、「価格がよければ、環境を考慮しないで購入する。」ということにもなる。「環境への影響」を少し意識することで、「価格だけの選択」にブレーキがかかり、消費者がより社会のためになる消費行動につながる可能性が高まる。</a:t>
            </a:r>
          </a:p>
          <a:p>
            <a:r>
              <a:rPr lang="ja-JP" altLang="ja-JP" dirty="0"/>
              <a:t>企業活動の基本は、事業の継続である。事業を継続するためには、モノやサービスが売れないと経営が立ちいかなくなる。モノやサービスを購入するのは、もちろん消費者である。消費者の意識に合わせて事業者は経営のかじを切る。消費者の意識が変わると企業も変わる。企業が変わり、社会に役立つ事業を提供することで、消費者が支持して消費社会も変わる。経済の両輪と言われる所以である。</a:t>
            </a:r>
          </a:p>
          <a:p>
            <a:r>
              <a:rPr lang="ja-JP" altLang="ja-JP" dirty="0"/>
              <a:t>両輪だから、片方が大きくても小さくても前には進まない。</a:t>
            </a:r>
          </a:p>
          <a:p>
            <a:r>
              <a:rPr lang="ja-JP" altLang="ja-JP" dirty="0"/>
              <a:t>企業の重要なステークホルダーである消費者と、企業とが同じ大きさの</a:t>
            </a:r>
            <a:r>
              <a:rPr lang="en-US" altLang="ja-JP" dirty="0"/>
              <a:t>社(</a:t>
            </a:r>
            <a:r>
              <a:rPr lang="ja-JP" altLang="en-US" dirty="0"/>
              <a:t>しゃ</a:t>
            </a:r>
            <a:r>
              <a:rPr lang="en-US" altLang="ja-JP" dirty="0"/>
              <a:t>)輪(</a:t>
            </a:r>
            <a:r>
              <a:rPr lang="ja-JP" altLang="en-US" dirty="0" err="1"/>
              <a:t>りん</a:t>
            </a:r>
            <a:r>
              <a:rPr lang="en-US" altLang="ja-JP" dirty="0"/>
              <a:t>)（</a:t>
            </a:r>
            <a:r>
              <a:rPr lang="en-US" altLang="ja-JP" dirty="0" err="1"/>
              <a:t>当て字：社会の輪：車輪と掛けている）になる</a:t>
            </a:r>
            <a:r>
              <a:rPr lang="ja-JP" altLang="ja-JP" dirty="0"/>
              <a:t>ためには、力量の格差もありその差を埋める</a:t>
            </a:r>
            <a:r>
              <a:rPr lang="en-US" altLang="ja-JP" dirty="0"/>
              <a:t>CSR</a:t>
            </a:r>
            <a:r>
              <a:rPr lang="ja-JP" altLang="ja-JP" dirty="0"/>
              <a:t>が重要となる。</a:t>
            </a:r>
          </a:p>
          <a:p>
            <a:endParaRPr kumimoji="1" lang="ja-JP" altLang="en-US" dirty="0"/>
          </a:p>
        </p:txBody>
      </p:sp>
      <p:sp>
        <p:nvSpPr>
          <p:cNvPr id="4" name="スライド番号プレースホルダー 3"/>
          <p:cNvSpPr>
            <a:spLocks noGrp="1"/>
          </p:cNvSpPr>
          <p:nvPr>
            <p:ph type="sldNum" sz="quarter" idx="10"/>
          </p:nvPr>
        </p:nvSpPr>
        <p:spPr/>
        <p:txBody>
          <a:bodyPr/>
          <a:lstStyle/>
          <a:p>
            <a:fld id="{A617BBE2-2017-4A5F-8055-96A9C77DF4F4}" type="slidenum">
              <a:rPr kumimoji="1" lang="ja-JP" altLang="en-US" smtClean="0"/>
              <a:t>5</a:t>
            </a:fld>
            <a:endParaRPr kumimoji="1" lang="ja-JP" altLang="en-US"/>
          </a:p>
        </p:txBody>
      </p:sp>
    </p:spTree>
    <p:extLst>
      <p:ext uri="{BB962C8B-B14F-4D97-AF65-F5344CB8AC3E}">
        <p14:creationId xmlns:p14="http://schemas.microsoft.com/office/powerpoint/2010/main" val="2134637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smtClean="0"/>
              <a:t>2010</a:t>
            </a:r>
            <a:r>
              <a:rPr lang="ja-JP" altLang="en-US" sz="1200" dirty="0" smtClean="0"/>
              <a:t>年に海岸地域から発生したプラスチックごみの量の推計値は</a:t>
            </a:r>
            <a:r>
              <a:rPr lang="en-US" altLang="ja-JP" sz="1200" dirty="0" smtClean="0"/>
              <a:t>9,950</a:t>
            </a:r>
            <a:r>
              <a:rPr lang="ja-JP" altLang="en-US" sz="1200" dirty="0" smtClean="0"/>
              <a:t>万トンで、そのうち</a:t>
            </a:r>
            <a:r>
              <a:rPr lang="en-US" altLang="ja-JP" sz="1200" dirty="0" smtClean="0"/>
              <a:t>3,190</a:t>
            </a:r>
            <a:r>
              <a:rPr lang="ja-JP" altLang="en-US" sz="1200" dirty="0" smtClean="0"/>
              <a:t>万トンが不適切に廃棄され、</a:t>
            </a:r>
            <a:r>
              <a:rPr lang="en-US" altLang="ja-JP" sz="1200" dirty="0" smtClean="0"/>
              <a:t/>
            </a:r>
            <a:br>
              <a:rPr lang="en-US" altLang="ja-JP" sz="1200" dirty="0" smtClean="0"/>
            </a:br>
            <a:r>
              <a:rPr lang="en-US" altLang="ja-JP" sz="1200" dirty="0" smtClean="0"/>
              <a:t>480</a:t>
            </a:r>
            <a:r>
              <a:rPr lang="ja-JP" altLang="en-US" sz="1200" dirty="0" smtClean="0"/>
              <a:t>万～</a:t>
            </a:r>
            <a:r>
              <a:rPr lang="en-US" altLang="ja-JP" sz="1200" dirty="0" smtClean="0"/>
              <a:t>1,270</a:t>
            </a:r>
            <a:r>
              <a:rPr lang="ja-JP" altLang="en-US" sz="1200" dirty="0" smtClean="0"/>
              <a:t>万トンが海洋に流出したと考えられています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B72DEBF0-CC77-4E2D-8D3F-FCDEC10BCC0F}" type="slidenum">
              <a:rPr kumimoji="1" lang="ja-JP" altLang="en-US" smtClean="0"/>
              <a:t>14</a:t>
            </a:fld>
            <a:endParaRPr kumimoji="1" lang="ja-JP" altLang="en-US"/>
          </a:p>
        </p:txBody>
      </p:sp>
    </p:spTree>
    <p:extLst>
      <p:ext uri="{BB962C8B-B14F-4D97-AF65-F5344CB8AC3E}">
        <p14:creationId xmlns:p14="http://schemas.microsoft.com/office/powerpoint/2010/main" val="2692225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buNone/>
            </a:pPr>
            <a:r>
              <a:rPr kumimoji="1" lang="ja-JP" altLang="en-US" sz="1600" kern="1200" dirty="0" smtClean="0">
                <a:solidFill>
                  <a:srgbClr val="FF0000"/>
                </a:solidFill>
                <a:latin typeface="+mj-ea"/>
                <a:ea typeface="+mn-ea"/>
                <a:cs typeface="+mn-cs"/>
              </a:rPr>
              <a:t>「個人企業」と「法人企業」</a:t>
            </a:r>
            <a:endParaRPr kumimoji="1" lang="en-US" altLang="ja-JP" sz="1600" kern="1200" dirty="0" smtClean="0">
              <a:solidFill>
                <a:srgbClr val="FF0000"/>
              </a:solidFill>
              <a:latin typeface="+mj-ea"/>
              <a:ea typeface="+mn-ea"/>
              <a:cs typeface="+mn-cs"/>
            </a:endParaRPr>
          </a:p>
          <a:p>
            <a:pPr>
              <a:buNone/>
            </a:pPr>
            <a:r>
              <a:rPr kumimoji="1" lang="ja-JP" altLang="en-US" sz="800" kern="1200" dirty="0" smtClean="0">
                <a:solidFill>
                  <a:schemeClr val="tx1"/>
                </a:solidFill>
                <a:latin typeface="+mj-ea"/>
                <a:ea typeface="+mn-ea"/>
                <a:cs typeface="+mn-cs"/>
              </a:rPr>
              <a:t>・法律上、上記２種類がある。・「個人企業」</a:t>
            </a:r>
            <a:r>
              <a:rPr kumimoji="1" lang="ja-JP" altLang="en-US" sz="1200" kern="1200" dirty="0" smtClean="0">
                <a:solidFill>
                  <a:schemeClr val="tx1"/>
                </a:solidFill>
                <a:latin typeface="+mj-ea"/>
                <a:ea typeface="+mn-ea"/>
                <a:cs typeface="+mn-cs"/>
              </a:rPr>
              <a:t>特定の個人が全責任を負う形で運営する　　　</a:t>
            </a:r>
            <a:r>
              <a:rPr kumimoji="1" lang="en-US" altLang="ja-JP" sz="1200" kern="1200" dirty="0" smtClean="0">
                <a:solidFill>
                  <a:schemeClr val="tx1"/>
                </a:solidFill>
                <a:latin typeface="+mj-ea"/>
                <a:ea typeface="+mn-ea"/>
                <a:cs typeface="+mn-cs"/>
              </a:rPr>
              <a:t>	</a:t>
            </a:r>
            <a:r>
              <a:rPr kumimoji="1" lang="ja-JP" altLang="en-US" sz="1200" kern="1200" dirty="0" smtClean="0">
                <a:solidFill>
                  <a:schemeClr val="tx1"/>
                </a:solidFill>
                <a:latin typeface="+mj-ea"/>
                <a:ea typeface="+mn-ea"/>
                <a:cs typeface="+mn-cs"/>
              </a:rPr>
              <a:t>　　　　　事業者</a:t>
            </a:r>
            <a:r>
              <a:rPr kumimoji="1" lang="ja-JP" altLang="en-US" sz="800" kern="1200" dirty="0" smtClean="0">
                <a:solidFill>
                  <a:schemeClr val="tx1"/>
                </a:solidFill>
                <a:latin typeface="+mj-ea"/>
                <a:ea typeface="+mn-ea"/>
                <a:cs typeface="+mn-cs"/>
              </a:rPr>
              <a:t>　　</a:t>
            </a:r>
            <a:r>
              <a:rPr kumimoji="1" lang="ja-JP" altLang="en-US" sz="1100" kern="1200" dirty="0" smtClean="0">
                <a:solidFill>
                  <a:schemeClr val="tx1"/>
                </a:solidFill>
                <a:latin typeface="+mj-ea"/>
                <a:ea typeface="+mn-ea"/>
                <a:cs typeface="+mn-cs"/>
              </a:rPr>
              <a:t>例：家族経営事業、小規模店舗</a:t>
            </a:r>
            <a:endParaRPr kumimoji="1" lang="en-US" altLang="ja-JP" sz="1100" kern="1200" dirty="0" smtClean="0">
              <a:solidFill>
                <a:schemeClr val="tx1"/>
              </a:solidFill>
              <a:latin typeface="+mj-ea"/>
              <a:ea typeface="+mn-ea"/>
              <a:cs typeface="+mn-cs"/>
            </a:endParaRPr>
          </a:p>
          <a:p>
            <a:pPr>
              <a:buNone/>
            </a:pPr>
            <a:r>
              <a:rPr kumimoji="1" lang="ja-JP" altLang="en-US" sz="800" kern="1200" dirty="0" smtClean="0">
                <a:solidFill>
                  <a:schemeClr val="tx1"/>
                </a:solidFill>
                <a:latin typeface="+mj-ea"/>
                <a:ea typeface="+mn-ea"/>
                <a:cs typeface="+mn-cs"/>
              </a:rPr>
              <a:t>・「法人企業」　</a:t>
            </a:r>
            <a:r>
              <a:rPr kumimoji="1" lang="ja-JP" altLang="en-US" sz="1200" kern="1200" dirty="0" smtClean="0">
                <a:solidFill>
                  <a:schemeClr val="tx1"/>
                </a:solidFill>
                <a:latin typeface="+mj-ea"/>
                <a:ea typeface="+mn-ea"/>
                <a:cs typeface="+mn-cs"/>
              </a:rPr>
              <a:t>組織が責任主体となって運営する事業者　　　組織体に法律上「人」と同じ資格（法人格）を与えて　契約や取引などの法律上の行為を行う</a:t>
            </a:r>
            <a:endParaRPr kumimoji="1" lang="en-US" altLang="ja-JP" sz="1200" kern="1200" dirty="0" smtClean="0">
              <a:solidFill>
                <a:schemeClr val="tx1"/>
              </a:solidFill>
              <a:latin typeface="+mj-ea"/>
              <a:ea typeface="+mn-ea"/>
              <a:cs typeface="+mn-cs"/>
            </a:endParaRPr>
          </a:p>
          <a:p>
            <a:pPr>
              <a:buNone/>
            </a:pPr>
            <a:endParaRPr kumimoji="1" lang="en-US" altLang="ja-JP" sz="1200" kern="1200" dirty="0" smtClean="0">
              <a:solidFill>
                <a:schemeClr val="tx1"/>
              </a:solidFill>
              <a:latin typeface="+mj-ea"/>
              <a:ea typeface="+mn-ea"/>
              <a:cs typeface="+mn-cs"/>
            </a:endParaRPr>
          </a:p>
          <a:p>
            <a:pPr>
              <a:buNone/>
            </a:pPr>
            <a:r>
              <a:rPr kumimoji="1" lang="ja-JP" altLang="en-US" sz="1200" kern="1200" dirty="0" smtClean="0">
                <a:solidFill>
                  <a:schemeClr val="tx1"/>
                </a:solidFill>
                <a:latin typeface="+mj-ea"/>
                <a:ea typeface="+mn-ea"/>
                <a:cs typeface="+mn-cs"/>
              </a:rPr>
              <a:t>限定せずに責任を負う。　限定するとすき間ができる。すべての人が責任を果たす。</a:t>
            </a:r>
            <a:endParaRPr kumimoji="1" lang="en-US" altLang="ja-JP" sz="1200" kern="1200" dirty="0" smtClean="0">
              <a:solidFill>
                <a:schemeClr val="tx1"/>
              </a:solidFill>
              <a:latin typeface="+mj-ea"/>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043D25BC-1ED4-48E7-9D4F-4C0724DEDE88}" type="slidenum">
              <a:rPr kumimoji="1" lang="ja-JP" altLang="en-US" smtClean="0"/>
              <a:t>16</a:t>
            </a:fld>
            <a:endParaRPr kumimoji="1" lang="ja-JP" altLang="en-US"/>
          </a:p>
        </p:txBody>
      </p:sp>
    </p:spTree>
    <p:extLst>
      <p:ext uri="{BB962C8B-B14F-4D97-AF65-F5344CB8AC3E}">
        <p14:creationId xmlns:p14="http://schemas.microsoft.com/office/powerpoint/2010/main" val="3741861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smtClean="0">
                <a:solidFill>
                  <a:schemeClr val="tx1"/>
                </a:solidFill>
                <a:effectLst/>
                <a:latin typeface="+mn-lt"/>
                <a:ea typeface="+mn-ea"/>
                <a:cs typeface="+mn-cs"/>
              </a:rPr>
              <a:t>　</a:t>
            </a:r>
            <a:r>
              <a:rPr kumimoji="1" lang="ja-JP" altLang="en-US" sz="1200" b="0" i="0" kern="1200" dirty="0" smtClean="0">
                <a:solidFill>
                  <a:schemeClr val="tx1"/>
                </a:solidFill>
                <a:effectLst/>
                <a:latin typeface="+mn-lt"/>
                <a:ea typeface="+mn-ea"/>
                <a:cs typeface="+mn-cs"/>
                <a:hlinkClick r:id="rId3"/>
              </a:rPr>
              <a:t>持続可能な開発目標（</a:t>
            </a:r>
            <a:r>
              <a:rPr kumimoji="1" lang="en-US" altLang="ja-JP" sz="1200" b="0" i="0" kern="1200" dirty="0" smtClean="0">
                <a:solidFill>
                  <a:schemeClr val="tx1"/>
                </a:solidFill>
                <a:effectLst/>
                <a:latin typeface="+mn-lt"/>
                <a:ea typeface="+mn-ea"/>
                <a:cs typeface="+mn-cs"/>
                <a:hlinkClick r:id="rId3"/>
              </a:rPr>
              <a:t>SDGs</a:t>
            </a:r>
            <a:r>
              <a:rPr kumimoji="1" lang="ja-JP" altLang="en-US" sz="1200" b="0" i="0" kern="1200" dirty="0" smtClean="0">
                <a:solidFill>
                  <a:schemeClr val="tx1"/>
                </a:solidFill>
                <a:effectLst/>
                <a:latin typeface="+mn-lt"/>
                <a:ea typeface="+mn-ea"/>
                <a:cs typeface="+mn-cs"/>
                <a:hlinkClick r:id="rId3"/>
              </a:rPr>
              <a:t>）（</a:t>
            </a:r>
            <a:r>
              <a:rPr kumimoji="1" lang="en-US" altLang="ja-JP" sz="1200" b="0" i="0" kern="1200" dirty="0" smtClean="0">
                <a:solidFill>
                  <a:schemeClr val="tx1"/>
                </a:solidFill>
                <a:effectLst/>
                <a:latin typeface="+mn-lt"/>
                <a:ea typeface="+mn-ea"/>
                <a:cs typeface="+mn-cs"/>
                <a:hlinkClick r:id="rId3"/>
              </a:rPr>
              <a:t>PDF</a:t>
            </a:r>
            <a:r>
              <a:rPr kumimoji="1" lang="ja-JP" altLang="en-US" sz="1200" b="0" i="0" kern="1200" dirty="0" smtClean="0">
                <a:solidFill>
                  <a:schemeClr val="tx1"/>
                </a:solidFill>
                <a:effectLst/>
                <a:latin typeface="+mn-lt"/>
                <a:ea typeface="+mn-ea"/>
                <a:cs typeface="+mn-cs"/>
                <a:hlinkClick r:id="rId3"/>
              </a:rPr>
              <a:t>）</a:t>
            </a:r>
            <a:r>
              <a:rPr kumimoji="1" lang="ja-JP" altLang="en-US" sz="1200" b="0" i="0" kern="1200" dirty="0" smtClean="0">
                <a:solidFill>
                  <a:schemeClr val="tx1"/>
                </a:solidFill>
                <a:effectLst/>
                <a:latin typeface="+mn-lt"/>
                <a:ea typeface="+mn-ea"/>
                <a:cs typeface="+mn-cs"/>
              </a:rPr>
              <a:t>とは，</a:t>
            </a:r>
            <a:r>
              <a:rPr kumimoji="1" lang="en-US" altLang="ja-JP" sz="1200" b="0" i="0" kern="1200" dirty="0" smtClean="0">
                <a:solidFill>
                  <a:schemeClr val="tx1"/>
                </a:solidFill>
                <a:effectLst/>
                <a:latin typeface="+mn-lt"/>
                <a:ea typeface="+mn-ea"/>
                <a:cs typeface="+mn-cs"/>
              </a:rPr>
              <a:t>2001</a:t>
            </a:r>
            <a:r>
              <a:rPr kumimoji="1" lang="ja-JP" altLang="en-US" sz="1200" b="0" i="0" kern="1200" dirty="0" smtClean="0">
                <a:solidFill>
                  <a:schemeClr val="tx1"/>
                </a:solidFill>
                <a:effectLst/>
                <a:latin typeface="+mn-lt"/>
                <a:ea typeface="+mn-ea"/>
                <a:cs typeface="+mn-cs"/>
              </a:rPr>
              <a:t>年に策定された</a:t>
            </a:r>
            <a:r>
              <a:rPr kumimoji="1" lang="ja-JP" altLang="en-US" sz="1200" b="0" i="0" kern="1200" dirty="0" smtClean="0">
                <a:solidFill>
                  <a:schemeClr val="tx1"/>
                </a:solidFill>
                <a:effectLst/>
                <a:latin typeface="+mn-lt"/>
                <a:ea typeface="+mn-ea"/>
                <a:cs typeface="+mn-cs"/>
                <a:hlinkClick r:id="rId4"/>
              </a:rPr>
              <a:t>ミレニアム開発目標（</a:t>
            </a:r>
            <a:r>
              <a:rPr kumimoji="1" lang="en-US" altLang="ja-JP" sz="1200" b="0" i="0" kern="1200" dirty="0" smtClean="0">
                <a:solidFill>
                  <a:schemeClr val="tx1"/>
                </a:solidFill>
                <a:effectLst/>
                <a:latin typeface="+mn-lt"/>
                <a:ea typeface="+mn-ea"/>
                <a:cs typeface="+mn-cs"/>
                <a:hlinkClick r:id="rId4"/>
              </a:rPr>
              <a:t>MDGs</a:t>
            </a:r>
            <a:r>
              <a:rPr kumimoji="1" lang="ja-JP" altLang="en-US" sz="1200" b="0" i="0" kern="1200" dirty="0" smtClean="0">
                <a:solidFill>
                  <a:schemeClr val="tx1"/>
                </a:solidFill>
                <a:effectLst/>
                <a:latin typeface="+mn-lt"/>
                <a:ea typeface="+mn-ea"/>
                <a:cs typeface="+mn-cs"/>
                <a:hlinkClick r:id="rId4"/>
              </a:rPr>
              <a:t>）</a:t>
            </a:r>
            <a:r>
              <a:rPr kumimoji="1" lang="ja-JP" altLang="en-US" sz="1200" b="0" i="0" kern="1200" dirty="0" smtClean="0">
                <a:solidFill>
                  <a:schemeClr val="tx1"/>
                </a:solidFill>
                <a:effectLst/>
                <a:latin typeface="+mn-lt"/>
                <a:ea typeface="+mn-ea"/>
                <a:cs typeface="+mn-cs"/>
              </a:rPr>
              <a:t>の後継として，</a:t>
            </a:r>
            <a:r>
              <a:rPr kumimoji="1" lang="en-US" altLang="ja-JP" sz="1200" b="0" i="0" kern="1200" dirty="0" smtClean="0">
                <a:solidFill>
                  <a:schemeClr val="tx1"/>
                </a:solidFill>
                <a:effectLst/>
                <a:latin typeface="+mn-lt"/>
                <a:ea typeface="+mn-ea"/>
                <a:cs typeface="+mn-cs"/>
              </a:rPr>
              <a:t>2015</a:t>
            </a:r>
            <a:r>
              <a:rPr kumimoji="1" lang="ja-JP" altLang="en-US" sz="1200" b="0" i="0" kern="1200" dirty="0" smtClean="0">
                <a:solidFill>
                  <a:schemeClr val="tx1"/>
                </a:solidFill>
                <a:effectLst/>
                <a:latin typeface="+mn-lt"/>
                <a:ea typeface="+mn-ea"/>
                <a:cs typeface="+mn-cs"/>
              </a:rPr>
              <a:t>年</a:t>
            </a:r>
            <a:r>
              <a:rPr kumimoji="1" lang="en-US" altLang="ja-JP" sz="1200" b="0" i="0" kern="1200" dirty="0" smtClean="0">
                <a:solidFill>
                  <a:schemeClr val="tx1"/>
                </a:solidFill>
                <a:effectLst/>
                <a:latin typeface="+mn-lt"/>
                <a:ea typeface="+mn-ea"/>
                <a:cs typeface="+mn-cs"/>
              </a:rPr>
              <a:t>9</a:t>
            </a:r>
            <a:r>
              <a:rPr kumimoji="1" lang="ja-JP" altLang="en-US" sz="1200" b="0" i="0" kern="1200" dirty="0" smtClean="0">
                <a:solidFill>
                  <a:schemeClr val="tx1"/>
                </a:solidFill>
                <a:effectLst/>
                <a:latin typeface="+mn-lt"/>
                <a:ea typeface="+mn-ea"/>
                <a:cs typeface="+mn-cs"/>
              </a:rPr>
              <a:t>月の国連サミットで採択された「持続可能な開発のための</a:t>
            </a:r>
            <a:r>
              <a:rPr kumimoji="1" lang="en-US" altLang="ja-JP" sz="1200" b="0" i="0" kern="1200" dirty="0" smtClean="0">
                <a:solidFill>
                  <a:schemeClr val="tx1"/>
                </a:solidFill>
                <a:effectLst/>
                <a:latin typeface="+mn-lt"/>
                <a:ea typeface="+mn-ea"/>
                <a:cs typeface="+mn-cs"/>
              </a:rPr>
              <a:t>2030</a:t>
            </a:r>
            <a:r>
              <a:rPr kumimoji="1" lang="ja-JP" altLang="en-US" sz="1200" b="0" i="0" kern="1200" dirty="0" smtClean="0">
                <a:solidFill>
                  <a:schemeClr val="tx1"/>
                </a:solidFill>
                <a:effectLst/>
                <a:latin typeface="+mn-lt"/>
                <a:ea typeface="+mn-ea"/>
                <a:cs typeface="+mn-cs"/>
              </a:rPr>
              <a:t>アジェンダ」にて記載された</a:t>
            </a:r>
            <a:r>
              <a:rPr kumimoji="1" lang="en-US" altLang="ja-JP" sz="1200" b="0" i="0" kern="1200" dirty="0" smtClean="0">
                <a:solidFill>
                  <a:schemeClr val="tx1"/>
                </a:solidFill>
                <a:effectLst/>
                <a:latin typeface="+mn-lt"/>
                <a:ea typeface="+mn-ea"/>
                <a:cs typeface="+mn-cs"/>
              </a:rPr>
              <a:t>2016</a:t>
            </a:r>
            <a:r>
              <a:rPr kumimoji="1" lang="ja-JP" altLang="en-US" sz="1200" b="0" i="0" kern="1200" dirty="0" smtClean="0">
                <a:solidFill>
                  <a:schemeClr val="tx1"/>
                </a:solidFill>
                <a:effectLst/>
                <a:latin typeface="+mn-lt"/>
                <a:ea typeface="+mn-ea"/>
                <a:cs typeface="+mn-cs"/>
              </a:rPr>
              <a:t>年から</a:t>
            </a:r>
            <a:r>
              <a:rPr kumimoji="1" lang="en-US" altLang="ja-JP" sz="1200" b="0" i="0" kern="1200" dirty="0" smtClean="0">
                <a:solidFill>
                  <a:schemeClr val="tx1"/>
                </a:solidFill>
                <a:effectLst/>
                <a:latin typeface="+mn-lt"/>
                <a:ea typeface="+mn-ea"/>
                <a:cs typeface="+mn-cs"/>
              </a:rPr>
              <a:t>2030</a:t>
            </a:r>
            <a:r>
              <a:rPr kumimoji="1" lang="ja-JP" altLang="en-US" sz="1200" b="0" i="0" kern="1200" dirty="0" smtClean="0">
                <a:solidFill>
                  <a:schemeClr val="tx1"/>
                </a:solidFill>
                <a:effectLst/>
                <a:latin typeface="+mn-lt"/>
                <a:ea typeface="+mn-ea"/>
                <a:cs typeface="+mn-cs"/>
              </a:rPr>
              <a:t>年までの国際目標です。持続可能な世界を実現するための</a:t>
            </a:r>
            <a:r>
              <a:rPr kumimoji="1" lang="en-US" altLang="ja-JP" sz="1200" b="0" i="0" kern="1200" dirty="0" smtClean="0">
                <a:solidFill>
                  <a:schemeClr val="tx1"/>
                </a:solidFill>
                <a:effectLst/>
                <a:latin typeface="+mn-lt"/>
                <a:ea typeface="+mn-ea"/>
                <a:cs typeface="+mn-cs"/>
              </a:rPr>
              <a:t>17</a:t>
            </a:r>
            <a:r>
              <a:rPr kumimoji="1" lang="ja-JP" altLang="en-US" sz="1200" b="0" i="0" kern="1200" dirty="0" smtClean="0">
                <a:solidFill>
                  <a:schemeClr val="tx1"/>
                </a:solidFill>
                <a:effectLst/>
                <a:latin typeface="+mn-lt"/>
                <a:ea typeface="+mn-ea"/>
                <a:cs typeface="+mn-cs"/>
              </a:rPr>
              <a:t>のゴール・</a:t>
            </a:r>
            <a:r>
              <a:rPr kumimoji="1" lang="en-US" altLang="ja-JP" sz="1200" b="0" i="0" kern="1200" dirty="0" smtClean="0">
                <a:solidFill>
                  <a:schemeClr val="tx1"/>
                </a:solidFill>
                <a:effectLst/>
                <a:latin typeface="+mn-lt"/>
                <a:ea typeface="+mn-ea"/>
                <a:cs typeface="+mn-cs"/>
              </a:rPr>
              <a:t>169</a:t>
            </a:r>
            <a:r>
              <a:rPr kumimoji="1" lang="ja-JP" altLang="en-US" sz="1200" b="0" i="0" kern="1200" dirty="0" smtClean="0">
                <a:solidFill>
                  <a:schemeClr val="tx1"/>
                </a:solidFill>
                <a:effectLst/>
                <a:latin typeface="+mn-lt"/>
                <a:ea typeface="+mn-ea"/>
                <a:cs typeface="+mn-cs"/>
              </a:rPr>
              <a:t>のターゲットから構成され，地球上の誰一人として取り残さない（</a:t>
            </a:r>
            <a:r>
              <a:rPr kumimoji="1" lang="en-US" altLang="ja-JP" sz="1200" b="0" i="0" kern="1200" dirty="0" smtClean="0">
                <a:solidFill>
                  <a:schemeClr val="tx1"/>
                </a:solidFill>
                <a:effectLst/>
                <a:latin typeface="+mn-lt"/>
                <a:ea typeface="+mn-ea"/>
                <a:cs typeface="+mn-cs"/>
              </a:rPr>
              <a:t>leave no one behind</a:t>
            </a:r>
            <a:r>
              <a:rPr kumimoji="1" lang="ja-JP" altLang="en-US" sz="1200" b="0" i="0" kern="1200" dirty="0" smtClean="0">
                <a:solidFill>
                  <a:schemeClr val="tx1"/>
                </a:solidFill>
                <a:effectLst/>
                <a:latin typeface="+mn-lt"/>
                <a:ea typeface="+mn-ea"/>
                <a:cs typeface="+mn-cs"/>
              </a:rPr>
              <a:t>）ことを誓っています。</a:t>
            </a:r>
            <a:r>
              <a:rPr kumimoji="1" lang="en-US" altLang="ja-JP" sz="1200" b="0" i="0" kern="1200" dirty="0" smtClean="0">
                <a:solidFill>
                  <a:schemeClr val="tx1"/>
                </a:solidFill>
                <a:effectLst/>
                <a:latin typeface="+mn-lt"/>
                <a:ea typeface="+mn-ea"/>
                <a:cs typeface="+mn-cs"/>
              </a:rPr>
              <a:t>SDGs</a:t>
            </a:r>
            <a:r>
              <a:rPr kumimoji="1" lang="ja-JP" altLang="en-US" sz="1200" b="0" i="0" kern="1200" dirty="0" smtClean="0">
                <a:solidFill>
                  <a:schemeClr val="tx1"/>
                </a:solidFill>
                <a:effectLst/>
                <a:latin typeface="+mn-lt"/>
                <a:ea typeface="+mn-ea"/>
                <a:cs typeface="+mn-cs"/>
              </a:rPr>
              <a:t>は発展途上国のみならず，先進国自身が取り組むユニバーサル（普遍的）なものであり，日本としても積極的に取り組んでいます</a:t>
            </a:r>
            <a:endParaRPr kumimoji="1" lang="ja-JP" altLang="en-US" dirty="0"/>
          </a:p>
        </p:txBody>
      </p:sp>
      <p:sp>
        <p:nvSpPr>
          <p:cNvPr id="4" name="スライド番号プレースホルダー 3"/>
          <p:cNvSpPr>
            <a:spLocks noGrp="1"/>
          </p:cNvSpPr>
          <p:nvPr>
            <p:ph type="sldNum" sz="quarter" idx="10"/>
          </p:nvPr>
        </p:nvSpPr>
        <p:spPr/>
        <p:txBody>
          <a:bodyPr/>
          <a:lstStyle/>
          <a:p>
            <a:fld id="{F60F3209-A97F-44F6-8CBC-6DAB1728CCA9}" type="slidenum">
              <a:rPr kumimoji="1" lang="ja-JP" altLang="en-US" smtClean="0"/>
              <a:t>18</a:t>
            </a:fld>
            <a:endParaRPr kumimoji="1" lang="ja-JP" altLang="en-US"/>
          </a:p>
        </p:txBody>
      </p:sp>
    </p:spTree>
    <p:extLst>
      <p:ext uri="{BB962C8B-B14F-4D97-AF65-F5344CB8AC3E}">
        <p14:creationId xmlns:p14="http://schemas.microsoft.com/office/powerpoint/2010/main" val="3151992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711B84-CF90-4252-937C-1A41158F3DDD}" type="slidenum">
              <a:rPr kumimoji="1" lang="ja-JP" altLang="en-US" smtClean="0"/>
              <a:t>22</a:t>
            </a:fld>
            <a:endParaRPr kumimoji="1" lang="ja-JP" altLang="en-US"/>
          </a:p>
        </p:txBody>
      </p:sp>
    </p:spTree>
    <p:extLst>
      <p:ext uri="{BB962C8B-B14F-4D97-AF65-F5344CB8AC3E}">
        <p14:creationId xmlns:p14="http://schemas.microsoft.com/office/powerpoint/2010/main" val="3908166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ラベルをつければ、認証団体の一つであるフェアトレード財団にコーヒー価格の</a:t>
            </a:r>
            <a:r>
              <a:rPr lang="en-US" altLang="ja-JP" dirty="0"/>
              <a:t>2.4%</a:t>
            </a:r>
            <a:r>
              <a:rPr lang="ja-JP" altLang="en-US" dirty="0"/>
              <a:t>を払わねばならないからです。</a:t>
            </a:r>
            <a:endParaRPr kumimoji="1" lang="ja-JP" altLang="en-US" dirty="0"/>
          </a:p>
        </p:txBody>
      </p:sp>
      <p:sp>
        <p:nvSpPr>
          <p:cNvPr id="4" name="スライド番号プレースホルダー 3"/>
          <p:cNvSpPr>
            <a:spLocks noGrp="1"/>
          </p:cNvSpPr>
          <p:nvPr>
            <p:ph type="sldNum" sz="quarter" idx="10"/>
          </p:nvPr>
        </p:nvSpPr>
        <p:spPr/>
        <p:txBody>
          <a:bodyPr/>
          <a:lstStyle/>
          <a:p>
            <a:fld id="{AD711B84-CF90-4252-937C-1A41158F3DDD}" type="slidenum">
              <a:rPr kumimoji="1" lang="ja-JP" altLang="en-US" smtClean="0"/>
              <a:t>23</a:t>
            </a:fld>
            <a:endParaRPr kumimoji="1" lang="ja-JP" altLang="en-US"/>
          </a:p>
        </p:txBody>
      </p:sp>
    </p:spTree>
    <p:extLst>
      <p:ext uri="{BB962C8B-B14F-4D97-AF65-F5344CB8AC3E}">
        <p14:creationId xmlns:p14="http://schemas.microsoft.com/office/powerpoint/2010/main" val="3602430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日本人</a:t>
            </a:r>
            <a:r>
              <a:rPr kumimoji="1" lang="en-US" altLang="ja-JP" dirty="0" smtClean="0"/>
              <a:t>1</a:t>
            </a:r>
            <a:r>
              <a:rPr kumimoji="1" lang="ja-JP" altLang="en-US" dirty="0" smtClean="0"/>
              <a:t>人当たり年間</a:t>
            </a:r>
            <a:r>
              <a:rPr kumimoji="1" lang="en-US" altLang="ja-JP" dirty="0" smtClean="0"/>
              <a:t>3.7</a:t>
            </a:r>
            <a:r>
              <a:rPr kumimoji="1" lang="ja-JP" altLang="en-US" dirty="0" smtClean="0"/>
              <a:t>キログラム消費。</a:t>
            </a:r>
            <a:r>
              <a:rPr kumimoji="1" lang="en-US" altLang="ja-JP" dirty="0" smtClean="0"/>
              <a:t>400</a:t>
            </a:r>
            <a:r>
              <a:rPr kumimoji="1" lang="ja-JP" altLang="en-US" smtClean="0"/>
              <a:t>杯くらい。</a:t>
            </a:r>
            <a:endParaRPr kumimoji="1" lang="ja-JP" altLang="en-US"/>
          </a:p>
        </p:txBody>
      </p:sp>
      <p:sp>
        <p:nvSpPr>
          <p:cNvPr id="4" name="スライド番号プレースホルダー 3"/>
          <p:cNvSpPr>
            <a:spLocks noGrp="1"/>
          </p:cNvSpPr>
          <p:nvPr>
            <p:ph type="sldNum" sz="quarter" idx="10"/>
          </p:nvPr>
        </p:nvSpPr>
        <p:spPr/>
        <p:txBody>
          <a:bodyPr/>
          <a:lstStyle/>
          <a:p>
            <a:fld id="{AD711B84-CF90-4252-937C-1A41158F3DDD}" type="slidenum">
              <a:rPr kumimoji="1" lang="ja-JP" altLang="en-US" smtClean="0"/>
              <a:t>24</a:t>
            </a:fld>
            <a:endParaRPr kumimoji="1" lang="ja-JP" altLang="en-US"/>
          </a:p>
        </p:txBody>
      </p:sp>
    </p:spTree>
    <p:extLst>
      <p:ext uri="{BB962C8B-B14F-4D97-AF65-F5344CB8AC3E}">
        <p14:creationId xmlns:p14="http://schemas.microsoft.com/office/powerpoint/2010/main" val="2641288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D711B84-CF90-4252-937C-1A41158F3DDD}" type="slidenum">
              <a:rPr kumimoji="1" lang="ja-JP" altLang="en-US" smtClean="0"/>
              <a:t>25</a:t>
            </a:fld>
            <a:endParaRPr kumimoji="1" lang="ja-JP" altLang="en-US"/>
          </a:p>
        </p:txBody>
      </p:sp>
    </p:spTree>
    <p:extLst>
      <p:ext uri="{BB962C8B-B14F-4D97-AF65-F5344CB8AC3E}">
        <p14:creationId xmlns:p14="http://schemas.microsoft.com/office/powerpoint/2010/main" val="2595208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5B5958A-7EA9-46CC-B3E2-6FED7DA32833}" type="datetimeFigureOut">
              <a:rPr kumimoji="1" lang="ja-JP" altLang="en-US" smtClean="0"/>
              <a:t>2018/7/15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51DB17-87EE-45F7-B50E-406DD65B0E29}" type="slidenum">
              <a:rPr kumimoji="1" lang="ja-JP" altLang="en-US" smtClean="0"/>
              <a:t>‹#›</a:t>
            </a:fld>
            <a:endParaRPr kumimoji="1" lang="ja-JP" altLang="en-US"/>
          </a:p>
        </p:txBody>
      </p:sp>
    </p:spTree>
    <p:extLst>
      <p:ext uri="{BB962C8B-B14F-4D97-AF65-F5344CB8AC3E}">
        <p14:creationId xmlns:p14="http://schemas.microsoft.com/office/powerpoint/2010/main" val="4238371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5B5958A-7EA9-46CC-B3E2-6FED7DA32833}" type="datetimeFigureOut">
              <a:rPr kumimoji="1" lang="ja-JP" altLang="en-US" smtClean="0"/>
              <a:t>2018/7/15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51DB17-87EE-45F7-B50E-406DD65B0E29}" type="slidenum">
              <a:rPr kumimoji="1" lang="ja-JP" altLang="en-US" smtClean="0"/>
              <a:t>‹#›</a:t>
            </a:fld>
            <a:endParaRPr kumimoji="1" lang="ja-JP" altLang="en-US"/>
          </a:p>
        </p:txBody>
      </p:sp>
    </p:spTree>
    <p:extLst>
      <p:ext uri="{BB962C8B-B14F-4D97-AF65-F5344CB8AC3E}">
        <p14:creationId xmlns:p14="http://schemas.microsoft.com/office/powerpoint/2010/main" val="3815764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5B5958A-7EA9-46CC-B3E2-6FED7DA32833}" type="datetimeFigureOut">
              <a:rPr kumimoji="1" lang="ja-JP" altLang="en-US" smtClean="0"/>
              <a:t>2018/7/15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51DB17-87EE-45F7-B50E-406DD65B0E29}" type="slidenum">
              <a:rPr kumimoji="1" lang="ja-JP" altLang="en-US" smtClean="0"/>
              <a:t>‹#›</a:t>
            </a:fld>
            <a:endParaRPr kumimoji="1" lang="ja-JP" altLang="en-US"/>
          </a:p>
        </p:txBody>
      </p:sp>
    </p:spTree>
    <p:extLst>
      <p:ext uri="{BB962C8B-B14F-4D97-AF65-F5344CB8AC3E}">
        <p14:creationId xmlns:p14="http://schemas.microsoft.com/office/powerpoint/2010/main" val="11763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5B5958A-7EA9-46CC-B3E2-6FED7DA32833}" type="datetimeFigureOut">
              <a:rPr kumimoji="1" lang="ja-JP" altLang="en-US" smtClean="0"/>
              <a:t>2018/7/15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51DB17-87EE-45F7-B50E-406DD65B0E29}" type="slidenum">
              <a:rPr kumimoji="1" lang="ja-JP" altLang="en-US" smtClean="0"/>
              <a:t>‹#›</a:t>
            </a:fld>
            <a:endParaRPr kumimoji="1" lang="ja-JP" altLang="en-US"/>
          </a:p>
        </p:txBody>
      </p:sp>
    </p:spTree>
    <p:extLst>
      <p:ext uri="{BB962C8B-B14F-4D97-AF65-F5344CB8AC3E}">
        <p14:creationId xmlns:p14="http://schemas.microsoft.com/office/powerpoint/2010/main" val="2327693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5B5958A-7EA9-46CC-B3E2-6FED7DA32833}" type="datetimeFigureOut">
              <a:rPr kumimoji="1" lang="ja-JP" altLang="en-US" smtClean="0"/>
              <a:t>2018/7/15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51DB17-87EE-45F7-B50E-406DD65B0E29}" type="slidenum">
              <a:rPr kumimoji="1" lang="ja-JP" altLang="en-US" smtClean="0"/>
              <a:t>‹#›</a:t>
            </a:fld>
            <a:endParaRPr kumimoji="1" lang="ja-JP" altLang="en-US"/>
          </a:p>
        </p:txBody>
      </p:sp>
    </p:spTree>
    <p:extLst>
      <p:ext uri="{BB962C8B-B14F-4D97-AF65-F5344CB8AC3E}">
        <p14:creationId xmlns:p14="http://schemas.microsoft.com/office/powerpoint/2010/main" val="2229979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5B5958A-7EA9-46CC-B3E2-6FED7DA32833}" type="datetimeFigureOut">
              <a:rPr kumimoji="1" lang="ja-JP" altLang="en-US" smtClean="0"/>
              <a:t>2018/7/15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51DB17-87EE-45F7-B50E-406DD65B0E29}" type="slidenum">
              <a:rPr kumimoji="1" lang="ja-JP" altLang="en-US" smtClean="0"/>
              <a:t>‹#›</a:t>
            </a:fld>
            <a:endParaRPr kumimoji="1" lang="ja-JP" altLang="en-US"/>
          </a:p>
        </p:txBody>
      </p:sp>
    </p:spTree>
    <p:extLst>
      <p:ext uri="{BB962C8B-B14F-4D97-AF65-F5344CB8AC3E}">
        <p14:creationId xmlns:p14="http://schemas.microsoft.com/office/powerpoint/2010/main" val="4121432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5B5958A-7EA9-46CC-B3E2-6FED7DA32833}" type="datetimeFigureOut">
              <a:rPr kumimoji="1" lang="ja-JP" altLang="en-US" smtClean="0"/>
              <a:t>2018/7/15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851DB17-87EE-45F7-B50E-406DD65B0E29}" type="slidenum">
              <a:rPr kumimoji="1" lang="ja-JP" altLang="en-US" smtClean="0"/>
              <a:t>‹#›</a:t>
            </a:fld>
            <a:endParaRPr kumimoji="1" lang="ja-JP" altLang="en-US"/>
          </a:p>
        </p:txBody>
      </p:sp>
    </p:spTree>
    <p:extLst>
      <p:ext uri="{BB962C8B-B14F-4D97-AF65-F5344CB8AC3E}">
        <p14:creationId xmlns:p14="http://schemas.microsoft.com/office/powerpoint/2010/main" val="1535667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5B5958A-7EA9-46CC-B3E2-6FED7DA32833}" type="datetimeFigureOut">
              <a:rPr kumimoji="1" lang="ja-JP" altLang="en-US" smtClean="0"/>
              <a:t>2018/7/15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851DB17-87EE-45F7-B50E-406DD65B0E29}" type="slidenum">
              <a:rPr kumimoji="1" lang="ja-JP" altLang="en-US" smtClean="0"/>
              <a:t>‹#›</a:t>
            </a:fld>
            <a:endParaRPr kumimoji="1" lang="ja-JP" altLang="en-US"/>
          </a:p>
        </p:txBody>
      </p:sp>
    </p:spTree>
    <p:extLst>
      <p:ext uri="{BB962C8B-B14F-4D97-AF65-F5344CB8AC3E}">
        <p14:creationId xmlns:p14="http://schemas.microsoft.com/office/powerpoint/2010/main" val="4209956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5B5958A-7EA9-46CC-B3E2-6FED7DA32833}" type="datetimeFigureOut">
              <a:rPr kumimoji="1" lang="ja-JP" altLang="en-US" smtClean="0"/>
              <a:t>2018/7/15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851DB17-87EE-45F7-B50E-406DD65B0E29}" type="slidenum">
              <a:rPr kumimoji="1" lang="ja-JP" altLang="en-US" smtClean="0"/>
              <a:t>‹#›</a:t>
            </a:fld>
            <a:endParaRPr kumimoji="1" lang="ja-JP" altLang="en-US"/>
          </a:p>
        </p:txBody>
      </p:sp>
    </p:spTree>
    <p:extLst>
      <p:ext uri="{BB962C8B-B14F-4D97-AF65-F5344CB8AC3E}">
        <p14:creationId xmlns:p14="http://schemas.microsoft.com/office/powerpoint/2010/main" val="2645888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5B5958A-7EA9-46CC-B3E2-6FED7DA32833}" type="datetimeFigureOut">
              <a:rPr kumimoji="1" lang="ja-JP" altLang="en-US" smtClean="0"/>
              <a:t>2018/7/15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51DB17-87EE-45F7-B50E-406DD65B0E29}" type="slidenum">
              <a:rPr kumimoji="1" lang="ja-JP" altLang="en-US" smtClean="0"/>
              <a:t>‹#›</a:t>
            </a:fld>
            <a:endParaRPr kumimoji="1" lang="ja-JP" altLang="en-US"/>
          </a:p>
        </p:txBody>
      </p:sp>
    </p:spTree>
    <p:extLst>
      <p:ext uri="{BB962C8B-B14F-4D97-AF65-F5344CB8AC3E}">
        <p14:creationId xmlns:p14="http://schemas.microsoft.com/office/powerpoint/2010/main" val="3116454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5B5958A-7EA9-46CC-B3E2-6FED7DA32833}" type="datetimeFigureOut">
              <a:rPr kumimoji="1" lang="ja-JP" altLang="en-US" smtClean="0"/>
              <a:t>2018/7/15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51DB17-87EE-45F7-B50E-406DD65B0E29}" type="slidenum">
              <a:rPr kumimoji="1" lang="ja-JP" altLang="en-US" smtClean="0"/>
              <a:t>‹#›</a:t>
            </a:fld>
            <a:endParaRPr kumimoji="1" lang="ja-JP" altLang="en-US"/>
          </a:p>
        </p:txBody>
      </p:sp>
    </p:spTree>
    <p:extLst>
      <p:ext uri="{BB962C8B-B14F-4D97-AF65-F5344CB8AC3E}">
        <p14:creationId xmlns:p14="http://schemas.microsoft.com/office/powerpoint/2010/main" val="2298358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5958A-7EA9-46CC-B3E2-6FED7DA32833}" type="datetimeFigureOut">
              <a:rPr kumimoji="1" lang="ja-JP" altLang="en-US" smtClean="0"/>
              <a:t>2018/7/15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1DB17-87EE-45F7-B50E-406DD65B0E29}" type="slidenum">
              <a:rPr kumimoji="1" lang="ja-JP" altLang="en-US" smtClean="0"/>
              <a:t>‹#›</a:t>
            </a:fld>
            <a:endParaRPr kumimoji="1" lang="ja-JP" altLang="en-US"/>
          </a:p>
        </p:txBody>
      </p:sp>
    </p:spTree>
    <p:extLst>
      <p:ext uri="{BB962C8B-B14F-4D97-AF65-F5344CB8AC3E}">
        <p14:creationId xmlns:p14="http://schemas.microsoft.com/office/powerpoint/2010/main" val="418783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blog.goo.ne.jp/samukawashokokai/e/c7939d5cd2bb5789a3686da9af391300"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encrypted-tbn0.gstatic.com/images?q=tbn:ANd9GcQjHmh4bfIzDgbaH5KKoAhdbuvnMh477l9w-Dkiv2zd8OGtGGqQbw"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hyperlink" Target="http://www.fairtrade-jp.org/about_fairtrade/000012.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hyperlink" Target="http://www.fairtrade-jp.org/" TargetMode="External"/><Relationship Id="rId4" Type="http://schemas.openxmlformats.org/officeDocument/2006/relationships/hyperlink" Target="https://youtu.be/Rk3z39S5LNI"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agf.co.jp/enjoy/cyclopedia/zatugaku/circumstances.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fairtrade-jp.org/products/products/coffee.html" TargetMode="External"/><Relationship Id="rId4" Type="http://schemas.openxmlformats.org/officeDocument/2006/relationships/hyperlink" Target="http://www.starbucks.co.jp/responsibility/ethicalsourcing/store.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ucc.co.jp/company/csr/country_of_origin/ethiopia.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pF_6qZvzM3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free-academy.jp/junior/index.php?%E3%82%A8%E3%83%93%E3%83%B3%E3%82%B0%E3%83%8F%E3%82%A6%E3%82%B9%E3%81%AE%E5%BF%98%E5%8D%B4%E6%9B%B2%E7%B7%9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88640"/>
            <a:ext cx="4407526" cy="6273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ctrTitle"/>
          </p:nvPr>
        </p:nvSpPr>
        <p:spPr/>
        <p:txBody>
          <a:bodyPr/>
          <a:lstStyle/>
          <a:p>
            <a:r>
              <a:rPr kumimoji="1" lang="ja-JP" altLang="en-US" dirty="0" smtClean="0">
                <a:solidFill>
                  <a:srgbClr val="FF0000"/>
                </a:solidFill>
                <a:effectLst>
                  <a:outerShdw blurRad="38100" dist="38100" dir="2700000" algn="tl">
                    <a:srgbClr val="000000">
                      <a:alpha val="43137"/>
                    </a:srgbClr>
                  </a:outerShdw>
                </a:effectLst>
              </a:rPr>
              <a:t>地球のためのエシカルライフ</a:t>
            </a:r>
            <a:endParaRPr kumimoji="1" lang="ja-JP" altLang="en-US" dirty="0">
              <a:solidFill>
                <a:srgbClr val="FF0000"/>
              </a:solidFill>
              <a:effectLst>
                <a:outerShdw blurRad="38100" dist="38100" dir="2700000" algn="tl">
                  <a:srgbClr val="000000">
                    <a:alpha val="43137"/>
                  </a:srgbClr>
                </a:outerShdw>
              </a:effectLst>
            </a:endParaRPr>
          </a:p>
        </p:txBody>
      </p:sp>
      <p:sp>
        <p:nvSpPr>
          <p:cNvPr id="3" name="サブタイトル 2"/>
          <p:cNvSpPr>
            <a:spLocks noGrp="1"/>
          </p:cNvSpPr>
          <p:nvPr>
            <p:ph type="subTitle" idx="1"/>
          </p:nvPr>
        </p:nvSpPr>
        <p:spPr>
          <a:xfrm>
            <a:off x="4427984" y="4221088"/>
            <a:ext cx="4568552" cy="1752600"/>
          </a:xfrm>
        </p:spPr>
        <p:txBody>
          <a:bodyPr/>
          <a:lstStyle/>
          <a:p>
            <a:r>
              <a:rPr kumimoji="1" lang="ja-JP" altLang="en-US" dirty="0" smtClean="0">
                <a:solidFill>
                  <a:schemeClr val="accent1">
                    <a:lumMod val="50000"/>
                  </a:schemeClr>
                </a:solidFill>
              </a:rPr>
              <a:t>ＮＡＣＳ　西日本支部</a:t>
            </a:r>
            <a:endParaRPr kumimoji="1" lang="en-US" altLang="ja-JP" dirty="0" smtClean="0">
              <a:solidFill>
                <a:schemeClr val="accent1">
                  <a:lumMod val="50000"/>
                </a:schemeClr>
              </a:solidFill>
            </a:endParaRPr>
          </a:p>
          <a:p>
            <a:r>
              <a:rPr lang="ja-JP" altLang="en-US" dirty="0">
                <a:solidFill>
                  <a:schemeClr val="accent1">
                    <a:lumMod val="50000"/>
                  </a:schemeClr>
                </a:solidFill>
              </a:rPr>
              <a:t>馬場　新一</a:t>
            </a:r>
            <a:endParaRPr kumimoji="1" lang="ja-JP" altLang="en-US" dirty="0">
              <a:solidFill>
                <a:schemeClr val="accent1">
                  <a:lumMod val="50000"/>
                </a:schemeClr>
              </a:solidFill>
            </a:endParaRPr>
          </a:p>
        </p:txBody>
      </p:sp>
    </p:spTree>
    <p:extLst>
      <p:ext uri="{BB962C8B-B14F-4D97-AF65-F5344CB8AC3E}">
        <p14:creationId xmlns:p14="http://schemas.microsoft.com/office/powerpoint/2010/main" val="3119868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今、地球は人々は・・・</a:t>
            </a:r>
            <a:endParaRPr kumimoji="1" lang="ja-JP" altLang="en-US" dirty="0"/>
          </a:p>
        </p:txBody>
      </p:sp>
      <p:pic>
        <p:nvPicPr>
          <p:cNvPr id="1026" name="Picture 2" descr="C:\Users\Baba Shinichi\AppData\Local\Microsoft\Windows\Temporary Internet Files\Content.IE5\HOY6AEIM\gatag-00004012[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203848" y="2167989"/>
            <a:ext cx="3456384" cy="3456384"/>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6156176" y="1844824"/>
            <a:ext cx="2160240" cy="646331"/>
          </a:xfrm>
          <a:prstGeom prst="rect">
            <a:avLst/>
          </a:prstGeom>
          <a:noFill/>
        </p:spPr>
        <p:txBody>
          <a:bodyPr wrap="square" rtlCol="0">
            <a:spAutoFit/>
          </a:bodyPr>
          <a:lstStyle/>
          <a:p>
            <a:pPr algn="ctr"/>
            <a:r>
              <a:rPr kumimoji="1" lang="ja-JP" altLang="en-US" dirty="0" smtClean="0"/>
              <a:t>テキスト</a:t>
            </a:r>
            <a:endParaRPr kumimoji="1" lang="en-US" altLang="ja-JP" dirty="0" smtClean="0"/>
          </a:p>
          <a:p>
            <a:pPr algn="ctr"/>
            <a:r>
              <a:rPr kumimoji="1" lang="en-US" altLang="ja-JP" dirty="0" smtClean="0"/>
              <a:t>2</a:t>
            </a:r>
            <a:r>
              <a:rPr kumimoji="1" lang="ja-JP" altLang="en-US" dirty="0" smtClean="0"/>
              <a:t>ページ</a:t>
            </a:r>
            <a:r>
              <a:rPr lang="ja-JP" altLang="en-US" dirty="0" smtClean="0"/>
              <a:t>～</a:t>
            </a:r>
            <a:r>
              <a:rPr lang="en-US" altLang="ja-JP" dirty="0" smtClean="0"/>
              <a:t>4</a:t>
            </a:r>
            <a:r>
              <a:rPr lang="ja-JP" altLang="en-US" dirty="0" smtClean="0"/>
              <a:t>ページ</a:t>
            </a:r>
            <a:endParaRPr kumimoji="1" lang="ja-JP" altLang="en-US" dirty="0"/>
          </a:p>
        </p:txBody>
      </p:sp>
      <p:sp>
        <p:nvSpPr>
          <p:cNvPr id="4" name="テキスト ボックス 3"/>
          <p:cNvSpPr txBox="1"/>
          <p:nvPr/>
        </p:nvSpPr>
        <p:spPr>
          <a:xfrm>
            <a:off x="251520" y="4959587"/>
            <a:ext cx="3528392" cy="1077218"/>
          </a:xfrm>
          <a:prstGeom prst="rect">
            <a:avLst/>
          </a:prstGeom>
          <a:noFill/>
        </p:spPr>
        <p:txBody>
          <a:bodyPr wrap="square" rtlCol="0">
            <a:spAutoFit/>
          </a:bodyPr>
          <a:lstStyle/>
          <a:p>
            <a:r>
              <a:rPr lang="ja-JP" altLang="en-US" sz="3200" dirty="0" smtClean="0"/>
              <a:t>地球は、健康で</a:t>
            </a:r>
            <a:endParaRPr lang="en-US" altLang="ja-JP" sz="3200" dirty="0" smtClean="0"/>
          </a:p>
          <a:p>
            <a:r>
              <a:rPr lang="ja-JP" altLang="en-US" sz="3200" dirty="0" smtClean="0"/>
              <a:t>長</a:t>
            </a:r>
            <a:r>
              <a:rPr lang="ja-JP" altLang="en-US" sz="3200" dirty="0"/>
              <a:t>生きできるのか</a:t>
            </a:r>
            <a:endParaRPr kumimoji="1" lang="ja-JP" altLang="en-US" sz="3200" dirty="0"/>
          </a:p>
        </p:txBody>
      </p:sp>
    </p:spTree>
    <p:extLst>
      <p:ext uri="{BB962C8B-B14F-4D97-AF65-F5344CB8AC3E}">
        <p14:creationId xmlns:p14="http://schemas.microsoft.com/office/powerpoint/2010/main" val="2295796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rmAutofit fontScale="90000"/>
          </a:bodyPr>
          <a:lstStyle/>
          <a:p>
            <a:r>
              <a:rPr kumimoji="1" lang="ja-JP" altLang="en-US" dirty="0" smtClean="0"/>
              <a:t>金・銀・銅　他レアメタル　</a:t>
            </a:r>
            <a:r>
              <a:rPr kumimoji="1" lang="ja-JP" altLang="en-US" sz="2700" dirty="0" smtClean="0">
                <a:hlinkClick r:id="rId2"/>
              </a:rPr>
              <a:t>都市鉱山</a:t>
            </a:r>
            <a:endParaRPr kumimoji="1" lang="ja-JP" altLang="en-US" sz="27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7584" y="1124744"/>
            <a:ext cx="60960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5013176"/>
            <a:ext cx="57150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7092280" y="5661248"/>
            <a:ext cx="1584176" cy="646331"/>
          </a:xfrm>
          <a:prstGeom prst="rect">
            <a:avLst/>
          </a:prstGeom>
          <a:noFill/>
        </p:spPr>
        <p:txBody>
          <a:bodyPr wrap="square" rtlCol="0">
            <a:spAutoFit/>
          </a:bodyPr>
          <a:lstStyle/>
          <a:p>
            <a:r>
              <a:rPr lang="zh-CN" altLang="en-US" dirty="0"/>
              <a:t>寒川町</a:t>
            </a:r>
            <a:r>
              <a:rPr lang="zh-CN" altLang="en-US" dirty="0" smtClean="0"/>
              <a:t>商工会</a:t>
            </a:r>
            <a:endParaRPr lang="en-US" altLang="zh-CN" dirty="0" smtClean="0"/>
          </a:p>
          <a:p>
            <a:r>
              <a:rPr kumimoji="1" lang="ja-JP" altLang="en-US" dirty="0"/>
              <a:t>ホームページ</a:t>
            </a:r>
          </a:p>
        </p:txBody>
      </p:sp>
    </p:spTree>
    <p:extLst>
      <p:ext uri="{BB962C8B-B14F-4D97-AF65-F5344CB8AC3E}">
        <p14:creationId xmlns:p14="http://schemas.microsoft.com/office/powerpoint/2010/main" val="164924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75792"/>
            <a:ext cx="5760640" cy="6706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4972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08598"/>
            <a:ext cx="4104456" cy="922114"/>
          </a:xfrm>
        </p:spPr>
        <p:txBody>
          <a:bodyPr>
            <a:normAutofit/>
          </a:bodyPr>
          <a:lstStyle/>
          <a:p>
            <a:r>
              <a:rPr kumimoji="1" lang="ja-JP" altLang="en-US" sz="3200" dirty="0" smtClean="0"/>
              <a:t>太平洋ゴミベルト地帯</a:t>
            </a:r>
            <a:endParaRPr kumimoji="1" lang="ja-JP" altLang="en-US" sz="3200" dirty="0"/>
          </a:p>
        </p:txBody>
      </p:sp>
      <p:sp>
        <p:nvSpPr>
          <p:cNvPr id="4" name="スライド番号プレースホルダー 3"/>
          <p:cNvSpPr>
            <a:spLocks noGrp="1"/>
          </p:cNvSpPr>
          <p:nvPr>
            <p:ph type="sldNum" sz="quarter" idx="4294967295"/>
          </p:nvPr>
        </p:nvSpPr>
        <p:spPr>
          <a:xfrm>
            <a:off x="8129016" y="5734050"/>
            <a:ext cx="609600" cy="521208"/>
          </a:xfrm>
          <a:prstGeom prst="rect">
            <a:avLst/>
          </a:prstGeom>
        </p:spPr>
        <p:txBody>
          <a:bodyPr/>
          <a:lstStyle/>
          <a:p>
            <a:fld id="{866A1829-7321-47BF-92CE-C1F68E1C2D3F}" type="slidenum">
              <a:rPr kumimoji="1" lang="ja-JP" altLang="en-US" smtClean="0"/>
              <a:t>13</a:t>
            </a:fld>
            <a:endParaRPr kumimoji="1" lang="ja-JP" altLang="en-US"/>
          </a:p>
        </p:txBody>
      </p:sp>
      <p:pic>
        <p:nvPicPr>
          <p:cNvPr id="71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3787306"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02740"/>
            <a:ext cx="4137887" cy="2650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8498" y="4221874"/>
            <a:ext cx="4259560" cy="2446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4077072"/>
            <a:ext cx="3021397"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https://encrypted-tbn0.gstatic.com/images?q=tbn:ANd9GcQjHmh4bfIzDgbaH5KKoAhdbuvnMh477l9w-Dkiv2zd8OGtGGqQb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0398" y="2888650"/>
            <a:ext cx="1423524" cy="133148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6894403" y="3633218"/>
            <a:ext cx="2007906" cy="1200329"/>
          </a:xfrm>
          <a:prstGeom prst="rect">
            <a:avLst/>
          </a:prstGeom>
          <a:noFill/>
        </p:spPr>
        <p:txBody>
          <a:bodyPr wrap="square" rtlCol="0">
            <a:spAutoFit/>
          </a:bodyPr>
          <a:lstStyle/>
          <a:p>
            <a:r>
              <a:rPr lang="ja-JP" altLang="en-US" dirty="0"/>
              <a:t>出典</a:t>
            </a:r>
            <a:r>
              <a:rPr lang="en-US" altLang="ja-JP" dirty="0">
                <a:hlinkClick r:id="rId7"/>
              </a:rPr>
              <a:t>encrypted-tbn0.gstatic.com</a:t>
            </a:r>
            <a:endParaRPr lang="en-US" altLang="ja-JP" dirty="0"/>
          </a:p>
          <a:p>
            <a:r>
              <a:rPr lang="en-US" altLang="ja-JP" dirty="0"/>
              <a:t/>
            </a:r>
            <a:br>
              <a:rPr lang="en-US" altLang="ja-JP" dirty="0"/>
            </a:br>
            <a:endParaRPr kumimoji="1" lang="ja-JP" altLang="en-US" dirty="0"/>
          </a:p>
        </p:txBody>
      </p:sp>
    </p:spTree>
    <p:extLst>
      <p:ext uri="{BB962C8B-B14F-4D97-AF65-F5344CB8AC3E}">
        <p14:creationId xmlns:p14="http://schemas.microsoft.com/office/powerpoint/2010/main" val="986202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640960" cy="1143000"/>
          </a:xfrm>
        </p:spPr>
        <p:txBody>
          <a:bodyPr>
            <a:noAutofit/>
          </a:bodyPr>
          <a:lstStyle/>
          <a:p>
            <a:pPr algn="l"/>
            <a:r>
              <a:rPr lang="en-US" altLang="ja-JP" sz="2400" dirty="0" smtClean="0"/>
              <a:t>2010</a:t>
            </a:r>
            <a:r>
              <a:rPr lang="ja-JP" altLang="en-US" sz="2400" dirty="0" smtClean="0"/>
              <a:t>年 海岸</a:t>
            </a:r>
            <a:r>
              <a:rPr lang="ja-JP" altLang="en-US" sz="2400" dirty="0"/>
              <a:t>地域から発生したプラスチック</a:t>
            </a:r>
            <a:r>
              <a:rPr lang="ja-JP" altLang="en-US" sz="2400" dirty="0" smtClean="0"/>
              <a:t>ごみ推計量 </a:t>
            </a:r>
            <a:r>
              <a:rPr lang="en-US" altLang="ja-JP" sz="2400" dirty="0" smtClean="0"/>
              <a:t>9,950</a:t>
            </a:r>
            <a:r>
              <a:rPr lang="ja-JP" altLang="en-US" sz="2400" dirty="0"/>
              <a:t>万</a:t>
            </a:r>
            <a:r>
              <a:rPr lang="ja-JP" altLang="en-US" sz="2400" dirty="0" smtClean="0"/>
              <a:t>トンその</a:t>
            </a:r>
            <a:r>
              <a:rPr lang="ja-JP" altLang="en-US" sz="2400" dirty="0"/>
              <a:t>うち</a:t>
            </a:r>
            <a:r>
              <a:rPr lang="en-US" altLang="ja-JP" sz="2400" dirty="0"/>
              <a:t>3,190</a:t>
            </a:r>
            <a:r>
              <a:rPr lang="ja-JP" altLang="en-US" sz="2400" dirty="0"/>
              <a:t>万トンが不適切に</a:t>
            </a:r>
            <a:r>
              <a:rPr lang="ja-JP" altLang="en-US" sz="2400" dirty="0" smtClean="0"/>
              <a:t>廃棄、</a:t>
            </a:r>
            <a:r>
              <a:rPr lang="en-US" altLang="ja-JP" sz="2400" dirty="0" smtClean="0"/>
              <a:t>480</a:t>
            </a:r>
            <a:r>
              <a:rPr lang="ja-JP" altLang="en-US" sz="2400" dirty="0" smtClean="0"/>
              <a:t>万～</a:t>
            </a:r>
            <a:r>
              <a:rPr lang="en-US" altLang="ja-JP" sz="2400" dirty="0" smtClean="0"/>
              <a:t>1,270</a:t>
            </a:r>
            <a:r>
              <a:rPr lang="ja-JP" altLang="en-US" sz="2400" dirty="0"/>
              <a:t>万トンが海洋に流出した</a:t>
            </a:r>
            <a:r>
              <a:rPr lang="ja-JP" altLang="en-US" sz="2400" dirty="0" smtClean="0"/>
              <a:t>と</a:t>
            </a:r>
            <a:r>
              <a:rPr lang="ja-JP" altLang="en-US" sz="2400" dirty="0"/>
              <a:t>推測</a:t>
            </a:r>
            <a:endParaRPr kumimoji="1" lang="ja-JP" altLang="en-US" sz="2400"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1600200"/>
            <a:ext cx="7047643" cy="504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6228184" y="6093296"/>
            <a:ext cx="2736304" cy="369332"/>
          </a:xfrm>
          <a:prstGeom prst="rect">
            <a:avLst/>
          </a:prstGeom>
          <a:noFill/>
        </p:spPr>
        <p:txBody>
          <a:bodyPr wrap="square" rtlCol="0">
            <a:spAutoFit/>
          </a:bodyPr>
          <a:lstStyle/>
          <a:p>
            <a:r>
              <a:rPr kumimoji="1" lang="ja-JP" altLang="en-US" dirty="0" smtClean="0"/>
              <a:t>平成</a:t>
            </a:r>
            <a:r>
              <a:rPr kumimoji="1" lang="en-US" altLang="ja-JP" dirty="0" smtClean="0"/>
              <a:t>29</a:t>
            </a:r>
            <a:r>
              <a:rPr kumimoji="1" lang="ja-JP" altLang="en-US" dirty="0" smtClean="0"/>
              <a:t>年環境白書より</a:t>
            </a:r>
            <a:endParaRPr kumimoji="1" lang="ja-JP" altLang="en-US" dirty="0"/>
          </a:p>
        </p:txBody>
      </p:sp>
    </p:spTree>
    <p:extLst>
      <p:ext uri="{BB962C8B-B14F-4D97-AF65-F5344CB8AC3E}">
        <p14:creationId xmlns:p14="http://schemas.microsoft.com/office/powerpoint/2010/main" val="3184250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normAutofit fontScale="90000"/>
          </a:bodyPr>
          <a:lstStyle/>
          <a:p>
            <a:r>
              <a:rPr kumimoji="1" lang="ja-JP" altLang="en-US" dirty="0" smtClean="0"/>
              <a:t>事例：廃プラ食器の廃止、削減</a:t>
            </a:r>
            <a:endParaRPr kumimoji="1" lang="ja-JP" altLang="en-US" dirty="0"/>
          </a:p>
        </p:txBody>
      </p:sp>
      <p:pic>
        <p:nvPicPr>
          <p:cNvPr id="6" name="コンテンツ プレースホルダー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43808" y="836712"/>
            <a:ext cx="4752528" cy="6715321"/>
          </a:xfrm>
        </p:spPr>
      </p:pic>
      <p:sp>
        <p:nvSpPr>
          <p:cNvPr id="7" name="テキスト ボックス 6"/>
          <p:cNvSpPr txBox="1"/>
          <p:nvPr/>
        </p:nvSpPr>
        <p:spPr>
          <a:xfrm>
            <a:off x="7092280" y="4869160"/>
            <a:ext cx="1800200" cy="1200329"/>
          </a:xfrm>
          <a:prstGeom prst="rect">
            <a:avLst/>
          </a:prstGeom>
          <a:solidFill>
            <a:schemeClr val="bg2"/>
          </a:solidFill>
        </p:spPr>
        <p:txBody>
          <a:bodyPr wrap="square" rtlCol="0">
            <a:spAutoFit/>
          </a:bodyPr>
          <a:lstStyle/>
          <a:p>
            <a:r>
              <a:rPr kumimoji="1" lang="ja-JP" altLang="en-US" dirty="0" smtClean="0"/>
              <a:t>カナだと欧州勢、「海洋プラスチック憲章」を採択</a:t>
            </a:r>
            <a:endParaRPr kumimoji="1" lang="en-US" altLang="ja-JP" dirty="0" smtClean="0"/>
          </a:p>
          <a:p>
            <a:r>
              <a:rPr lang="ja-JP" altLang="en-US" dirty="0"/>
              <a:t>日米は見送り</a:t>
            </a:r>
            <a:endParaRPr kumimoji="1" lang="ja-JP" altLang="en-US" dirty="0"/>
          </a:p>
        </p:txBody>
      </p:sp>
      <p:sp>
        <p:nvSpPr>
          <p:cNvPr id="9" name="テキスト ボックス 8"/>
          <p:cNvSpPr txBox="1"/>
          <p:nvPr/>
        </p:nvSpPr>
        <p:spPr>
          <a:xfrm>
            <a:off x="251520" y="1124744"/>
            <a:ext cx="2592288" cy="3693319"/>
          </a:xfrm>
          <a:prstGeom prst="rect">
            <a:avLst/>
          </a:prstGeom>
          <a:noFill/>
        </p:spPr>
        <p:txBody>
          <a:bodyPr wrap="square" rtlCol="0">
            <a:spAutoFit/>
          </a:bodyPr>
          <a:lstStyle/>
          <a:p>
            <a:r>
              <a:rPr kumimoji="1" lang="ja-JP" altLang="en-US" dirty="0" smtClean="0"/>
              <a:t>海洋汚染が問題になっているプラスチックごみを減らす取り組みが、欧州で加速してきた。飲食や小売店でストローの配布をやめたり、食器を再生可能な素材に変えたりする動きが広がっている。</a:t>
            </a:r>
            <a:endParaRPr kumimoji="1" lang="en-US" altLang="ja-JP" dirty="0" smtClean="0"/>
          </a:p>
          <a:p>
            <a:r>
              <a:rPr lang="en-US" altLang="ja-JP" dirty="0" smtClean="0"/>
              <a:t>EU</a:t>
            </a:r>
            <a:r>
              <a:rPr lang="ja-JP" altLang="en-US" dirty="0" smtClean="0"/>
              <a:t>は、今後、使い捨てのプラスチック容器などの使用を禁じる方針だ。</a:t>
            </a:r>
            <a:endParaRPr lang="en-US" altLang="ja-JP" dirty="0" smtClean="0"/>
          </a:p>
          <a:p>
            <a:r>
              <a:rPr kumimoji="1" lang="ja-JP" altLang="en-US" dirty="0"/>
              <a:t>日本</a:t>
            </a:r>
            <a:r>
              <a:rPr kumimoji="1" lang="ja-JP" altLang="en-US" dirty="0" smtClean="0"/>
              <a:t>も</a:t>
            </a:r>
            <a:r>
              <a:rPr kumimoji="1" lang="ja-JP" altLang="en-US" dirty="0"/>
              <a:t>積極的な</a:t>
            </a:r>
            <a:r>
              <a:rPr kumimoji="1" lang="ja-JP" altLang="en-US" dirty="0" smtClean="0"/>
              <a:t>対応</a:t>
            </a:r>
            <a:r>
              <a:rPr kumimoji="1" lang="ja-JP" altLang="en-US" dirty="0"/>
              <a:t>が</a:t>
            </a:r>
            <a:r>
              <a:rPr kumimoji="1" lang="ja-JP" altLang="en-US" dirty="0" smtClean="0"/>
              <a:t>迫られる。</a:t>
            </a:r>
            <a:endParaRPr kumimoji="1" lang="ja-JP" altLang="en-US" dirty="0"/>
          </a:p>
        </p:txBody>
      </p:sp>
      <p:cxnSp>
        <p:nvCxnSpPr>
          <p:cNvPr id="11" name="直線矢印コネクタ 10"/>
          <p:cNvCxnSpPr/>
          <p:nvPr/>
        </p:nvCxnSpPr>
        <p:spPr>
          <a:xfrm flipH="1">
            <a:off x="2699792" y="1700808"/>
            <a:ext cx="2736304" cy="43204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51520" y="5313930"/>
            <a:ext cx="3600400" cy="1200329"/>
          </a:xfrm>
          <a:prstGeom prst="rect">
            <a:avLst/>
          </a:prstGeom>
          <a:noFill/>
        </p:spPr>
        <p:txBody>
          <a:bodyPr wrap="square" rtlCol="0">
            <a:spAutoFit/>
          </a:bodyPr>
          <a:lstStyle/>
          <a:p>
            <a:r>
              <a:rPr kumimoji="1" lang="ja-JP" altLang="en-US" dirty="0" smtClean="0"/>
              <a:t>マックドナルド　英国とアイルランドストローをプラ製から紙製へ</a:t>
            </a:r>
            <a:endParaRPr kumimoji="1" lang="en-US" altLang="ja-JP" dirty="0" smtClean="0"/>
          </a:p>
          <a:p>
            <a:r>
              <a:rPr lang="ja-JP" altLang="en-US" dirty="0" smtClean="0"/>
              <a:t>ネスレ　製品容器を</a:t>
            </a:r>
            <a:r>
              <a:rPr lang="en-US" altLang="ja-JP" dirty="0" smtClean="0"/>
              <a:t>25</a:t>
            </a:r>
            <a:r>
              <a:rPr lang="ja-JP" altLang="en-US" dirty="0" smtClean="0"/>
              <a:t>年までに再利用か再生可能な素材に切り替え</a:t>
            </a:r>
            <a:endParaRPr kumimoji="1" lang="ja-JP" altLang="en-US" dirty="0"/>
          </a:p>
        </p:txBody>
      </p:sp>
      <p:sp>
        <p:nvSpPr>
          <p:cNvPr id="19" name="テキスト ボックス 18"/>
          <p:cNvSpPr txBox="1"/>
          <p:nvPr/>
        </p:nvSpPr>
        <p:spPr>
          <a:xfrm>
            <a:off x="7524328" y="1124744"/>
            <a:ext cx="1619672" cy="523220"/>
          </a:xfrm>
          <a:prstGeom prst="rect">
            <a:avLst/>
          </a:prstGeom>
          <a:noFill/>
        </p:spPr>
        <p:txBody>
          <a:bodyPr wrap="square" rtlCol="0">
            <a:spAutoFit/>
          </a:bodyPr>
          <a:lstStyle/>
          <a:p>
            <a:r>
              <a:rPr kumimoji="1" lang="ja-JP" altLang="en-US" sz="1400" dirty="0" smtClean="0"/>
              <a:t>日本経済新聞社</a:t>
            </a:r>
            <a:endParaRPr kumimoji="1" lang="en-US" altLang="ja-JP" sz="1400" dirty="0" smtClean="0"/>
          </a:p>
          <a:p>
            <a:r>
              <a:rPr lang="en-US" altLang="ja-JP" sz="1400" dirty="0"/>
              <a:t>6</a:t>
            </a:r>
            <a:r>
              <a:rPr lang="ja-JP" altLang="en-US" sz="1400" dirty="0"/>
              <a:t>月</a:t>
            </a:r>
            <a:r>
              <a:rPr lang="en-US" altLang="ja-JP" sz="1400" dirty="0"/>
              <a:t>20</a:t>
            </a:r>
            <a:r>
              <a:rPr lang="ja-JP" altLang="en-US" sz="1400" dirty="0"/>
              <a:t>日夕刊</a:t>
            </a:r>
            <a:endParaRPr kumimoji="1" lang="ja-JP" altLang="en-US" sz="1400" dirty="0"/>
          </a:p>
        </p:txBody>
      </p:sp>
    </p:spTree>
    <p:extLst>
      <p:ext uri="{BB962C8B-B14F-4D97-AF65-F5344CB8AC3E}">
        <p14:creationId xmlns:p14="http://schemas.microsoft.com/office/powerpoint/2010/main" val="3131093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5400" u="sng" dirty="0" smtClean="0">
                <a:solidFill>
                  <a:srgbClr val="FF0000"/>
                </a:solidFill>
              </a:rPr>
              <a:t>C</a:t>
            </a:r>
            <a:r>
              <a:rPr lang="en-US" altLang="ja-JP" sz="4000" u="sng" dirty="0" smtClean="0"/>
              <a:t>orporate </a:t>
            </a:r>
            <a:r>
              <a:rPr lang="en-US" altLang="ja-JP" sz="5400" u="sng" dirty="0">
                <a:solidFill>
                  <a:srgbClr val="FF0000"/>
                </a:solidFill>
              </a:rPr>
              <a:t>S</a:t>
            </a:r>
            <a:r>
              <a:rPr lang="en-US" altLang="ja-JP" sz="4000" u="sng" dirty="0" smtClean="0"/>
              <a:t>ocial </a:t>
            </a:r>
            <a:r>
              <a:rPr lang="en-US" altLang="ja-JP" sz="5400" u="sng" dirty="0">
                <a:solidFill>
                  <a:srgbClr val="FF0000"/>
                </a:solidFill>
              </a:rPr>
              <a:t>R</a:t>
            </a:r>
            <a:r>
              <a:rPr lang="en-US" altLang="ja-JP" sz="4000" u="sng" dirty="0" smtClean="0"/>
              <a:t>esponsibility</a:t>
            </a:r>
            <a:endParaRPr kumimoji="1" lang="ja-JP" altLang="en-US" sz="4000" u="sng" dirty="0"/>
          </a:p>
        </p:txBody>
      </p:sp>
      <p:sp>
        <p:nvSpPr>
          <p:cNvPr id="3" name="コンテンツ プレースホルダー 2"/>
          <p:cNvSpPr>
            <a:spLocks noGrp="1"/>
          </p:cNvSpPr>
          <p:nvPr>
            <p:ph idx="1"/>
          </p:nvPr>
        </p:nvSpPr>
        <p:spPr>
          <a:xfrm>
            <a:off x="457200" y="1484784"/>
            <a:ext cx="8229600" cy="4824536"/>
          </a:xfrm>
        </p:spPr>
        <p:txBody>
          <a:bodyPr>
            <a:normAutofit fontScale="92500"/>
          </a:bodyPr>
          <a:lstStyle/>
          <a:p>
            <a:pPr marL="0" indent="0" algn="ctr">
              <a:buNone/>
            </a:pPr>
            <a:r>
              <a:rPr kumimoji="1" lang="ja-JP" altLang="en-US" sz="4400" dirty="0" smtClean="0"/>
              <a:t>企業</a:t>
            </a:r>
            <a:r>
              <a:rPr kumimoji="1" lang="ja-JP" altLang="en-US" sz="2800" b="1" dirty="0" smtClean="0"/>
              <a:t>の</a:t>
            </a:r>
            <a:r>
              <a:rPr kumimoji="1" lang="ja-JP" altLang="en-US" sz="4400" dirty="0" smtClean="0"/>
              <a:t>社会</a:t>
            </a:r>
            <a:r>
              <a:rPr kumimoji="1" lang="ja-JP" altLang="en-US" sz="2800" b="1" dirty="0" smtClean="0"/>
              <a:t>的</a:t>
            </a:r>
            <a:r>
              <a:rPr kumimoji="1" lang="ja-JP" altLang="en-US" sz="4400" dirty="0" smtClean="0"/>
              <a:t>責任</a:t>
            </a:r>
            <a:endParaRPr kumimoji="1" lang="en-US" altLang="ja-JP" sz="4400" dirty="0" smtClean="0"/>
          </a:p>
          <a:p>
            <a:pPr marL="0" indent="0">
              <a:buNone/>
            </a:pPr>
            <a:r>
              <a:rPr lang="ja-JP" altLang="en-US" dirty="0" smtClean="0"/>
              <a:t>企業とは</a:t>
            </a:r>
            <a:endParaRPr lang="en-US" altLang="ja-JP" dirty="0" smtClean="0"/>
          </a:p>
          <a:p>
            <a:pPr marL="0" indent="0">
              <a:buNone/>
            </a:pPr>
            <a:endParaRPr lang="en-US" altLang="ja-JP" dirty="0"/>
          </a:p>
          <a:p>
            <a:pPr marL="0" indent="0">
              <a:buNone/>
            </a:pPr>
            <a:r>
              <a:rPr kumimoji="1" lang="ja-JP" altLang="en-US" dirty="0" smtClean="0"/>
              <a:t>企業が事業を行うということは</a:t>
            </a:r>
            <a:endParaRPr kumimoji="1" lang="en-US" altLang="ja-JP" dirty="0" smtClean="0"/>
          </a:p>
          <a:p>
            <a:pPr marL="0" indent="0">
              <a:buNone/>
            </a:pPr>
            <a:r>
              <a:rPr lang="ja-JP" altLang="en-US" dirty="0"/>
              <a:t>社会的な</a:t>
            </a:r>
            <a:r>
              <a:rPr lang="ja-JP" altLang="en-US" dirty="0" smtClean="0"/>
              <a:t>負荷を与える</a:t>
            </a:r>
            <a:endParaRPr lang="en-US" altLang="ja-JP" dirty="0" smtClean="0"/>
          </a:p>
          <a:p>
            <a:pPr marL="0" indent="0">
              <a:buNone/>
            </a:pPr>
            <a:r>
              <a:rPr lang="ja-JP" altLang="en-US" dirty="0" smtClean="0"/>
              <a:t>社会に対する責任</a:t>
            </a:r>
            <a:endParaRPr lang="en-US" altLang="ja-JP" dirty="0" smtClean="0"/>
          </a:p>
          <a:p>
            <a:pPr marL="0" indent="0">
              <a:buNone/>
            </a:pPr>
            <a:r>
              <a:rPr lang="ja-JP" altLang="en-US" dirty="0" smtClean="0"/>
              <a:t>企業に自主的に社会的責任を果たすよう求める</a:t>
            </a:r>
            <a:endParaRPr lang="en-US" altLang="ja-JP" dirty="0" smtClean="0"/>
          </a:p>
          <a:p>
            <a:pPr marL="0" indent="0">
              <a:buNone/>
            </a:pPr>
            <a:r>
              <a:rPr lang="en-US" altLang="ja-JP" dirty="0" smtClean="0"/>
              <a:t>EU</a:t>
            </a:r>
            <a:r>
              <a:rPr lang="ja-JP" altLang="en-US" dirty="0" smtClean="0"/>
              <a:t>：「企業の社会に対する影響への責任」と定義</a:t>
            </a:r>
            <a:endParaRPr lang="en-US" altLang="ja-JP"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5132" y="1556792"/>
            <a:ext cx="2028825"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C:\Users\Baba Shinichi\AppData\Local\Microsoft\Windows\Temporary Internet Files\Content.IE5\95FDB3Z6\lgi01a2014042523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6363" y="3062205"/>
            <a:ext cx="1777537" cy="1777537"/>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3779912" y="4437112"/>
            <a:ext cx="1262936" cy="461665"/>
          </a:xfrm>
          <a:prstGeom prst="rect">
            <a:avLst/>
          </a:prstGeom>
          <a:noFill/>
        </p:spPr>
        <p:txBody>
          <a:bodyPr wrap="square" rtlCol="0">
            <a:spAutoFit/>
          </a:bodyPr>
          <a:lstStyle/>
          <a:p>
            <a:r>
              <a:rPr lang="en-US" altLang="ja-JP" sz="2400" dirty="0" smtClean="0">
                <a:solidFill>
                  <a:srgbClr val="002060"/>
                </a:solidFill>
              </a:rPr>
              <a:t>liability</a:t>
            </a:r>
            <a:endParaRPr lang="ja-JP" altLang="en-US" sz="2400" dirty="0">
              <a:solidFill>
                <a:srgbClr val="002060"/>
              </a:solidFill>
            </a:endParaRPr>
          </a:p>
        </p:txBody>
      </p:sp>
    </p:spTree>
    <p:extLst>
      <p:ext uri="{BB962C8B-B14F-4D97-AF65-F5344CB8AC3E}">
        <p14:creationId xmlns:p14="http://schemas.microsoft.com/office/powerpoint/2010/main" val="150966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additive="base">
                                        <p:cTn id="2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calcmode="lin" valueType="num">
                                      <p:cBhvr additive="base">
                                        <p:cTn id="2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企業と消費者と社会の関係を考える</a:t>
            </a:r>
            <a:endParaRPr kumimoji="1" lang="ja-JP" altLang="en-US" dirty="0"/>
          </a:p>
        </p:txBody>
      </p:sp>
      <p:pic>
        <p:nvPicPr>
          <p:cNvPr id="1026" name="Picture 2" descr="C:\Users\Baba Shinichi\AppData\Local\Microsoft\Windows\Temporary Internet Files\Content.IE5\ZK95U13F\gi01d201308280700[1].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192523"/>
            <a:ext cx="2191161" cy="215806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aba Shinichi\AppData\Local\Microsoft\Windows\Temporary Internet Files\Content.IE5\GNDK560Z\gatag-0000379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3717032"/>
            <a:ext cx="3312368" cy="235165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3419872" y="1772816"/>
            <a:ext cx="5472608" cy="1569660"/>
          </a:xfrm>
          <a:prstGeom prst="rect">
            <a:avLst/>
          </a:prstGeom>
          <a:noFill/>
        </p:spPr>
        <p:txBody>
          <a:bodyPr wrap="square" rtlCol="0">
            <a:spAutoFit/>
          </a:bodyPr>
          <a:lstStyle/>
          <a:p>
            <a:r>
              <a:rPr kumimoji="1" lang="ja-JP" altLang="en-US" sz="2400" dirty="0" smtClean="0"/>
              <a:t>地球で</a:t>
            </a:r>
            <a:r>
              <a:rPr kumimoji="1" lang="en-US" altLang="ja-JP" sz="2400" dirty="0" smtClean="0"/>
              <a:t>90</a:t>
            </a:r>
            <a:r>
              <a:rPr kumimoji="1" lang="ja-JP" altLang="en-US" sz="2400" dirty="0" smtClean="0"/>
              <a:t>億近い人が暮らしていくために</a:t>
            </a:r>
            <a:endParaRPr kumimoji="1" lang="en-US" altLang="ja-JP" sz="2400" dirty="0" smtClean="0"/>
          </a:p>
          <a:p>
            <a:pPr marL="342900" indent="-342900">
              <a:buFont typeface="Arial" panose="020B0604020202020204" pitchFamily="34" charset="0"/>
              <a:buChar char="•"/>
            </a:pPr>
            <a:r>
              <a:rPr lang="ja-JP" altLang="en-US" sz="2400" dirty="0" smtClean="0"/>
              <a:t>私的組織の企業に求められる責任</a:t>
            </a:r>
            <a:endParaRPr lang="en-US" altLang="ja-JP" sz="2400" dirty="0" smtClean="0"/>
          </a:p>
          <a:p>
            <a:pPr marL="342900" indent="-342900">
              <a:buFont typeface="Arial" panose="020B0604020202020204" pitchFamily="34" charset="0"/>
              <a:buChar char="•"/>
            </a:pPr>
            <a:r>
              <a:rPr kumimoji="1" lang="ja-JP" altLang="en-US" sz="2400" dirty="0"/>
              <a:t>私たち一人ひとり</a:t>
            </a:r>
            <a:r>
              <a:rPr kumimoji="1" lang="ja-JP" altLang="en-US" sz="2400" dirty="0" smtClean="0"/>
              <a:t>が</a:t>
            </a:r>
            <a:r>
              <a:rPr kumimoji="1" lang="ja-JP" altLang="en-US" sz="2400" dirty="0"/>
              <a:t>できる</a:t>
            </a:r>
            <a:r>
              <a:rPr kumimoji="1" lang="ja-JP" altLang="en-US" sz="2400" dirty="0" smtClean="0"/>
              <a:t>こと</a:t>
            </a:r>
            <a:endParaRPr kumimoji="1" lang="en-US" altLang="ja-JP" sz="2400" dirty="0" smtClean="0"/>
          </a:p>
          <a:p>
            <a:r>
              <a:rPr lang="ja-JP" altLang="en-US" sz="2400" dirty="0" smtClean="0"/>
              <a:t>学ぶそして考えて、生活に反映させる</a:t>
            </a:r>
            <a:endParaRPr kumimoji="1" lang="ja-JP" altLang="en-US" sz="2400" dirty="0"/>
          </a:p>
        </p:txBody>
      </p:sp>
      <p:sp>
        <p:nvSpPr>
          <p:cNvPr id="4" name="テキスト ボックス 3"/>
          <p:cNvSpPr txBox="1"/>
          <p:nvPr/>
        </p:nvSpPr>
        <p:spPr>
          <a:xfrm>
            <a:off x="466384" y="4941167"/>
            <a:ext cx="3817584" cy="830997"/>
          </a:xfrm>
          <a:prstGeom prst="rect">
            <a:avLst/>
          </a:prstGeom>
          <a:noFill/>
        </p:spPr>
        <p:txBody>
          <a:bodyPr wrap="square" rtlCol="0">
            <a:spAutoFit/>
          </a:bodyPr>
          <a:lstStyle/>
          <a:p>
            <a:r>
              <a:rPr kumimoji="1" lang="ja-JP" altLang="en-US" sz="2400" b="1" dirty="0" smtClean="0"/>
              <a:t>持続可能な社会の実現</a:t>
            </a:r>
            <a:endParaRPr kumimoji="1" lang="en-US" altLang="ja-JP" sz="2400" b="1" dirty="0" smtClean="0"/>
          </a:p>
          <a:p>
            <a:r>
              <a:rPr kumimoji="1" lang="ja-JP" altLang="en-US" sz="2400" b="1" dirty="0" smtClean="0"/>
              <a:t>企業と消費者の両輪が必要</a:t>
            </a:r>
            <a:endParaRPr kumimoji="1" lang="ja-JP" altLang="en-US" sz="2400" b="1" dirty="0"/>
          </a:p>
        </p:txBody>
      </p:sp>
    </p:spTree>
    <p:extLst>
      <p:ext uri="{BB962C8B-B14F-4D97-AF65-F5344CB8AC3E}">
        <p14:creationId xmlns:p14="http://schemas.microsoft.com/office/powerpoint/2010/main" val="2100143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世界の課題　</a:t>
            </a:r>
            <a:r>
              <a:rPr kumimoji="1" lang="en-US" altLang="ja-JP" dirty="0" smtClean="0"/>
              <a:t>SDG</a:t>
            </a:r>
            <a:r>
              <a:rPr kumimoji="1" lang="ja-JP" altLang="en-US" dirty="0" smtClean="0"/>
              <a:t>ｓ</a:t>
            </a:r>
            <a:endParaRPr kumimoji="1" lang="ja-JP" alt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7624" y="1838215"/>
            <a:ext cx="6048672" cy="4848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129455" y="1268760"/>
            <a:ext cx="8691017" cy="369332"/>
          </a:xfrm>
          <a:prstGeom prst="rect">
            <a:avLst/>
          </a:prstGeom>
          <a:noFill/>
        </p:spPr>
        <p:txBody>
          <a:bodyPr wrap="square" rtlCol="0">
            <a:spAutoFit/>
          </a:bodyPr>
          <a:lstStyle/>
          <a:p>
            <a:r>
              <a:rPr lang="ja-JP" altLang="en-US" dirty="0" smtClean="0"/>
              <a:t>先進国を含む国際社会全体の開発目標として、</a:t>
            </a:r>
            <a:r>
              <a:rPr lang="en-US" altLang="ja-JP" dirty="0" smtClean="0"/>
              <a:t>2030</a:t>
            </a:r>
            <a:r>
              <a:rPr lang="ja-JP" altLang="en-US" dirty="0" smtClean="0"/>
              <a:t>年を期限とする包括的な </a:t>
            </a:r>
            <a:r>
              <a:rPr lang="en-US" altLang="ja-JP" dirty="0" smtClean="0"/>
              <a:t>17</a:t>
            </a:r>
            <a:r>
              <a:rPr lang="ja-JP" altLang="en-US" dirty="0" smtClean="0"/>
              <a:t>の目標</a:t>
            </a:r>
            <a:endParaRPr kumimoji="1" lang="ja-JP" altLang="en-US" dirty="0"/>
          </a:p>
        </p:txBody>
      </p:sp>
      <p:sp>
        <p:nvSpPr>
          <p:cNvPr id="5" name="テキスト ボックス 4"/>
          <p:cNvSpPr txBox="1"/>
          <p:nvPr/>
        </p:nvSpPr>
        <p:spPr>
          <a:xfrm>
            <a:off x="6479704" y="1844824"/>
            <a:ext cx="2664296" cy="646331"/>
          </a:xfrm>
          <a:prstGeom prst="rect">
            <a:avLst/>
          </a:prstGeom>
          <a:noFill/>
        </p:spPr>
        <p:txBody>
          <a:bodyPr wrap="square" rtlCol="0">
            <a:spAutoFit/>
          </a:bodyPr>
          <a:lstStyle/>
          <a:p>
            <a:r>
              <a:rPr lang="en-US" altLang="ja-JP" dirty="0" smtClean="0"/>
              <a:t>2015</a:t>
            </a:r>
            <a:r>
              <a:rPr lang="ja-JP" altLang="en-US" dirty="0" smtClean="0"/>
              <a:t>年</a:t>
            </a:r>
            <a:r>
              <a:rPr lang="en-US" altLang="ja-JP" dirty="0" smtClean="0"/>
              <a:t>9</a:t>
            </a:r>
            <a:r>
              <a:rPr lang="ja-JP" altLang="en-US" dirty="0" smtClean="0"/>
              <a:t>月の国連サミットで全会一致で採択。</a:t>
            </a:r>
            <a:endParaRPr kumimoji="1" lang="ja-JP" altLang="en-US" dirty="0"/>
          </a:p>
        </p:txBody>
      </p:sp>
      <p:sp>
        <p:nvSpPr>
          <p:cNvPr id="6" name="テキスト ボックス 5"/>
          <p:cNvSpPr txBox="1"/>
          <p:nvPr/>
        </p:nvSpPr>
        <p:spPr>
          <a:xfrm>
            <a:off x="7020272" y="6309320"/>
            <a:ext cx="1800200" cy="369332"/>
          </a:xfrm>
          <a:prstGeom prst="rect">
            <a:avLst/>
          </a:prstGeom>
          <a:noFill/>
        </p:spPr>
        <p:txBody>
          <a:bodyPr wrap="square" rtlCol="0">
            <a:spAutoFit/>
          </a:bodyPr>
          <a:lstStyle/>
          <a:p>
            <a:r>
              <a:rPr kumimoji="1" lang="ja-JP" altLang="en-US" dirty="0" smtClean="0"/>
              <a:t>外務省</a:t>
            </a:r>
            <a:r>
              <a:rPr kumimoji="1" lang="en-US" altLang="ja-JP" dirty="0" smtClean="0"/>
              <a:t>HP</a:t>
            </a:r>
            <a:r>
              <a:rPr kumimoji="1" lang="ja-JP" altLang="en-US" dirty="0" smtClean="0"/>
              <a:t>より</a:t>
            </a:r>
            <a:endParaRPr kumimoji="1" lang="ja-JP" altLang="en-US" dirty="0"/>
          </a:p>
        </p:txBody>
      </p:sp>
    </p:spTree>
    <p:extLst>
      <p:ext uri="{BB962C8B-B14F-4D97-AF65-F5344CB8AC3E}">
        <p14:creationId xmlns:p14="http://schemas.microsoft.com/office/powerpoint/2010/main" val="1082612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053246" cy="6681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5058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4114800" cy="922114"/>
          </a:xfrm>
        </p:spPr>
        <p:txBody>
          <a:bodyPr/>
          <a:lstStyle/>
          <a:p>
            <a:pPr algn="l"/>
            <a:r>
              <a:rPr kumimoji="1" lang="ja-JP" altLang="en-US" dirty="0" smtClean="0"/>
              <a:t>自己紹介</a:t>
            </a:r>
            <a:endParaRPr kumimoji="1" lang="ja-JP" altLang="en-US" dirty="0"/>
          </a:p>
        </p:txBody>
      </p:sp>
      <p:sp>
        <p:nvSpPr>
          <p:cNvPr id="5" name="コンテンツ プレースホルダー 4"/>
          <p:cNvSpPr>
            <a:spLocks noGrp="1"/>
          </p:cNvSpPr>
          <p:nvPr>
            <p:ph idx="1"/>
          </p:nvPr>
        </p:nvSpPr>
        <p:spPr>
          <a:xfrm>
            <a:off x="394947" y="1340768"/>
            <a:ext cx="8229600" cy="5400600"/>
          </a:xfrm>
        </p:spPr>
        <p:txBody>
          <a:bodyPr>
            <a:normAutofit fontScale="55000" lnSpcReduction="20000"/>
          </a:bodyPr>
          <a:lstStyle/>
          <a:p>
            <a:pPr marL="0" indent="0">
              <a:buNone/>
            </a:pPr>
            <a:r>
              <a:rPr lang="ja-JP" altLang="en-US" dirty="0" smtClean="0"/>
              <a:t>氏名　　　馬場　新一　</a:t>
            </a:r>
            <a:endParaRPr lang="en-US" altLang="ja-JP" dirty="0" smtClean="0"/>
          </a:p>
          <a:p>
            <a:pPr marL="0" indent="0">
              <a:buNone/>
            </a:pPr>
            <a:r>
              <a:rPr lang="ja-JP" altLang="en-US" dirty="0" smtClean="0"/>
              <a:t>誕生日　　</a:t>
            </a:r>
            <a:r>
              <a:rPr lang="en-US" altLang="ja-JP" dirty="0" smtClean="0"/>
              <a:t>9</a:t>
            </a:r>
            <a:r>
              <a:rPr lang="ja-JP" altLang="en-US" dirty="0" smtClean="0"/>
              <a:t>月</a:t>
            </a:r>
            <a:r>
              <a:rPr lang="en-US" altLang="ja-JP" dirty="0" smtClean="0"/>
              <a:t>17</a:t>
            </a:r>
            <a:r>
              <a:rPr lang="ja-JP" altLang="en-US" dirty="0" smtClean="0"/>
              <a:t>日　　　　おとめ座　　</a:t>
            </a:r>
            <a:r>
              <a:rPr lang="en-US" altLang="ja-JP" dirty="0" smtClean="0"/>
              <a:t>A</a:t>
            </a:r>
            <a:r>
              <a:rPr lang="ja-JP" altLang="en-US" dirty="0" smtClean="0"/>
              <a:t>型</a:t>
            </a:r>
            <a:endParaRPr lang="en-US" altLang="ja-JP" dirty="0" smtClean="0"/>
          </a:p>
          <a:p>
            <a:endParaRPr lang="en-US" altLang="ja-JP" dirty="0" smtClean="0"/>
          </a:p>
          <a:p>
            <a:r>
              <a:rPr lang="ja-JP" altLang="en-US" dirty="0" smtClean="0"/>
              <a:t>略歴</a:t>
            </a:r>
            <a:endParaRPr lang="ja-JP" altLang="en-US" dirty="0"/>
          </a:p>
          <a:p>
            <a:pPr marL="0" indent="0">
              <a:buNone/>
            </a:pPr>
            <a:r>
              <a:rPr lang="en-US" altLang="ja-JP" dirty="0"/>
              <a:t>1976</a:t>
            </a:r>
            <a:r>
              <a:rPr lang="ja-JP" altLang="en-US" dirty="0"/>
              <a:t>年　関西学院大学　商学部　</a:t>
            </a:r>
            <a:r>
              <a:rPr lang="ja-JP" altLang="en-US" dirty="0" smtClean="0"/>
              <a:t>卒業</a:t>
            </a:r>
            <a:endParaRPr lang="en-US" altLang="ja-JP" dirty="0" smtClean="0"/>
          </a:p>
          <a:p>
            <a:pPr marL="0" indent="0">
              <a:buNone/>
            </a:pPr>
            <a:r>
              <a:rPr lang="en-US" altLang="ja-JP" dirty="0"/>
              <a:t>1976</a:t>
            </a:r>
            <a:r>
              <a:rPr lang="ja-JP" altLang="en-US" dirty="0"/>
              <a:t>年　江崎グリコ</a:t>
            </a:r>
            <a:r>
              <a:rPr lang="en-US" altLang="ja-JP" dirty="0"/>
              <a:t>(</a:t>
            </a:r>
            <a:r>
              <a:rPr lang="ja-JP" altLang="en-US" dirty="0"/>
              <a:t>株</a:t>
            </a:r>
            <a:r>
              <a:rPr lang="en-US" altLang="ja-JP" dirty="0"/>
              <a:t>)</a:t>
            </a:r>
            <a:r>
              <a:rPr lang="ja-JP" altLang="en-US" dirty="0"/>
              <a:t>　</a:t>
            </a:r>
            <a:r>
              <a:rPr lang="ja-JP" altLang="en-US" dirty="0" smtClean="0"/>
              <a:t>入社</a:t>
            </a:r>
            <a:endParaRPr lang="en-US" altLang="ja-JP" dirty="0" smtClean="0"/>
          </a:p>
          <a:p>
            <a:pPr marL="0" indent="0">
              <a:buNone/>
            </a:pPr>
            <a:r>
              <a:rPr lang="en-US" altLang="ja-JP" dirty="0" smtClean="0"/>
              <a:t>	</a:t>
            </a:r>
            <a:r>
              <a:rPr lang="ja-JP" altLang="en-US" dirty="0"/>
              <a:t>営業部</a:t>
            </a:r>
            <a:r>
              <a:rPr lang="en-US" altLang="ja-JP" dirty="0"/>
              <a:t>MD</a:t>
            </a:r>
            <a:r>
              <a:rPr lang="ja-JP" altLang="en-US" dirty="0"/>
              <a:t>室（マーチャンダイジング</a:t>
            </a:r>
            <a:r>
              <a:rPr lang="ja-JP" altLang="en-US" dirty="0" smtClean="0"/>
              <a:t>）、</a:t>
            </a:r>
            <a:r>
              <a:rPr lang="ja-JP" altLang="en-US" dirty="0"/>
              <a:t>仙台</a:t>
            </a:r>
            <a:r>
              <a:rPr lang="ja-JP" altLang="en-US" dirty="0" smtClean="0"/>
              <a:t>支店</a:t>
            </a:r>
            <a:r>
              <a:rPr lang="ja-JP" altLang="en-US" dirty="0"/>
              <a:t>　販売</a:t>
            </a:r>
            <a:r>
              <a:rPr lang="ja-JP" altLang="en-US" dirty="0" smtClean="0"/>
              <a:t>促進課</a:t>
            </a:r>
            <a:r>
              <a:rPr lang="ja-JP" altLang="en-US" dirty="0"/>
              <a:t>ほか</a:t>
            </a:r>
          </a:p>
          <a:p>
            <a:pPr marL="0" indent="0">
              <a:buNone/>
            </a:pPr>
            <a:r>
              <a:rPr lang="en-US" altLang="ja-JP" dirty="0"/>
              <a:t>1997</a:t>
            </a:r>
            <a:r>
              <a:rPr lang="ja-JP" altLang="en-US" dirty="0"/>
              <a:t>年　お客様相談室</a:t>
            </a:r>
          </a:p>
          <a:p>
            <a:pPr marL="0" indent="0">
              <a:buNone/>
            </a:pPr>
            <a:r>
              <a:rPr lang="en-US" altLang="ja-JP" dirty="0"/>
              <a:t>2001</a:t>
            </a:r>
            <a:r>
              <a:rPr lang="ja-JP" altLang="en-US" dirty="0"/>
              <a:t>年　お客様相談室　　室長</a:t>
            </a:r>
          </a:p>
          <a:p>
            <a:pPr marL="0" indent="0">
              <a:buNone/>
            </a:pPr>
            <a:r>
              <a:rPr lang="en-US" altLang="ja-JP" dirty="0"/>
              <a:t>2013</a:t>
            </a:r>
            <a:r>
              <a:rPr lang="ja-JP" altLang="en-US" dirty="0"/>
              <a:t>年　呼弥変更　グリコお客様センター　センター長</a:t>
            </a:r>
            <a:endParaRPr lang="en-US" altLang="ja-JP" dirty="0"/>
          </a:p>
          <a:p>
            <a:pPr marL="0" indent="0">
              <a:buNone/>
            </a:pPr>
            <a:endParaRPr lang="en-US" altLang="ja-JP" dirty="0" smtClean="0"/>
          </a:p>
          <a:p>
            <a:pPr marL="0" indent="0">
              <a:buNone/>
            </a:pPr>
            <a:r>
              <a:rPr lang="en-US" altLang="ja-JP" dirty="0"/>
              <a:t>2002</a:t>
            </a:r>
            <a:r>
              <a:rPr lang="ja-JP" altLang="en-US" dirty="0"/>
              <a:t>年　社団法人　消費者関連専門家会議</a:t>
            </a:r>
            <a:r>
              <a:rPr lang="en-US" altLang="ja-JP" dirty="0"/>
              <a:t>(ACAP)</a:t>
            </a:r>
            <a:r>
              <a:rPr lang="ja-JP" altLang="en-US" dirty="0"/>
              <a:t>　理事</a:t>
            </a:r>
            <a:endParaRPr lang="en-US" altLang="ja-JP" dirty="0"/>
          </a:p>
          <a:p>
            <a:pPr marL="0" indent="0">
              <a:buNone/>
            </a:pPr>
            <a:r>
              <a:rPr lang="en-US" altLang="ja-JP" dirty="0"/>
              <a:t>2004</a:t>
            </a:r>
            <a:r>
              <a:rPr lang="ja-JP" altLang="en-US" dirty="0"/>
              <a:t>年　</a:t>
            </a:r>
            <a:r>
              <a:rPr lang="en-US" altLang="ja-JP" dirty="0"/>
              <a:t>ACAP</a:t>
            </a:r>
            <a:r>
              <a:rPr lang="ja-JP" altLang="en-US" dirty="0"/>
              <a:t>　</a:t>
            </a:r>
            <a:r>
              <a:rPr lang="en-US" altLang="ja-JP" dirty="0"/>
              <a:t> </a:t>
            </a:r>
            <a:r>
              <a:rPr lang="ja-JP" altLang="en-US" dirty="0"/>
              <a:t>常任理事　</a:t>
            </a:r>
            <a:r>
              <a:rPr lang="ja-JP" altLang="en-US" dirty="0" smtClean="0"/>
              <a:t>（関西</a:t>
            </a:r>
            <a:r>
              <a:rPr lang="ja-JP" altLang="en-US" dirty="0"/>
              <a:t>支部　副支部長、　西日本</a:t>
            </a:r>
            <a:r>
              <a:rPr lang="ja-JP" altLang="en-US" dirty="0" smtClean="0"/>
              <a:t>支部長）</a:t>
            </a:r>
            <a:endParaRPr lang="ja-JP" altLang="en-US" dirty="0"/>
          </a:p>
          <a:p>
            <a:pPr marL="0" indent="0">
              <a:buNone/>
            </a:pPr>
            <a:r>
              <a:rPr lang="en-US" altLang="ja-JP" dirty="0"/>
              <a:t>2012</a:t>
            </a:r>
            <a:r>
              <a:rPr lang="ja-JP" altLang="en-US" dirty="0"/>
              <a:t>年　公益社団法人　消費者関連専門家会議</a:t>
            </a:r>
            <a:r>
              <a:rPr lang="en-US" altLang="ja-JP" dirty="0"/>
              <a:t>(ACAP)</a:t>
            </a:r>
            <a:r>
              <a:rPr lang="ja-JP" altLang="en-US" dirty="0"/>
              <a:t>　理事　西日本支部長</a:t>
            </a:r>
          </a:p>
          <a:p>
            <a:pPr marL="0" indent="0">
              <a:buNone/>
            </a:pPr>
            <a:endParaRPr lang="ja-JP" altLang="en-US" dirty="0"/>
          </a:p>
          <a:p>
            <a:pPr marL="0" indent="0">
              <a:buNone/>
            </a:pPr>
            <a:endParaRPr lang="ja-JP" altLang="en-US" dirty="0"/>
          </a:p>
          <a:p>
            <a:pPr marL="0" indent="0">
              <a:buNone/>
            </a:pPr>
            <a:r>
              <a:rPr lang="en-US" altLang="ja-JP" dirty="0" smtClean="0"/>
              <a:t>2013</a:t>
            </a:r>
            <a:r>
              <a:rPr lang="ja-JP" altLang="en-US" dirty="0" smtClean="0"/>
              <a:t>年　ＮＡＣＳ入会</a:t>
            </a:r>
            <a:endParaRPr lang="en-US" altLang="ja-JP" dirty="0" smtClean="0"/>
          </a:p>
          <a:p>
            <a:pPr marL="0" indent="0">
              <a:buNone/>
            </a:pPr>
            <a:r>
              <a:rPr lang="en-US" altLang="ja-JP" dirty="0" smtClean="0"/>
              <a:t>2013</a:t>
            </a:r>
            <a:r>
              <a:rPr lang="ja-JP" altLang="en-US" dirty="0"/>
              <a:t>年　神戸大学</a:t>
            </a:r>
            <a:r>
              <a:rPr lang="ja-JP" altLang="en-US" dirty="0" smtClean="0"/>
              <a:t>大学院　　経営学研究科　　准教授</a:t>
            </a:r>
            <a:endParaRPr lang="en-US" altLang="ja-JP"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60648"/>
            <a:ext cx="2000578" cy="2267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3046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テキストを見てください</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食品ロス</a:t>
            </a:r>
            <a:endParaRPr kumimoji="1" lang="en-US" altLang="ja-JP" dirty="0" smtClean="0"/>
          </a:p>
          <a:p>
            <a:r>
              <a:rPr lang="ja-JP" altLang="en-US" dirty="0"/>
              <a:t>循環型</a:t>
            </a:r>
            <a:r>
              <a:rPr lang="ja-JP" altLang="en-US" dirty="0" smtClean="0"/>
              <a:t>社会</a:t>
            </a:r>
            <a:endParaRPr lang="en-US" altLang="ja-JP" dirty="0" smtClean="0"/>
          </a:p>
          <a:p>
            <a:r>
              <a:rPr kumimoji="1" lang="ja-JP" altLang="en-US" dirty="0"/>
              <a:t>エネルギー</a:t>
            </a:r>
          </a:p>
        </p:txBody>
      </p:sp>
    </p:spTree>
    <p:extLst>
      <p:ext uri="{BB962C8B-B14F-4D97-AF65-F5344CB8AC3E}">
        <p14:creationId xmlns:p14="http://schemas.microsoft.com/office/powerpoint/2010/main" val="17596384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消費者がリード</a:t>
            </a:r>
            <a:r>
              <a:rPr lang="ja-JP" altLang="en-US" dirty="0" smtClean="0"/>
              <a:t>するエシカル消費</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pPr marL="514350" indent="-514350">
              <a:buFont typeface="+mj-lt"/>
              <a:buAutoNum type="arabicPeriod"/>
            </a:pPr>
            <a:r>
              <a:rPr kumimoji="1" lang="ja-JP" altLang="en-US" dirty="0" smtClean="0"/>
              <a:t>消費者が倫理的な商品を選択する方向に移行すれば、消費者志向の企業は、率先して調達から生産・消費の課程において、環境負荷の低減を含む地球の課題解決に取り組む</a:t>
            </a:r>
            <a:endParaRPr kumimoji="1" lang="en-US" altLang="ja-JP" dirty="0" smtClean="0"/>
          </a:p>
          <a:p>
            <a:pPr marL="514350" indent="-514350">
              <a:buFont typeface="+mj-lt"/>
              <a:buAutoNum type="arabicPeriod"/>
            </a:pPr>
            <a:r>
              <a:rPr lang="ja-JP" altLang="en-US" dirty="0"/>
              <a:t>倫理的</a:t>
            </a:r>
            <a:r>
              <a:rPr lang="ja-JP" altLang="en-US" dirty="0" smtClean="0"/>
              <a:t>消費を目指す企業が、エシカル商品やサービスを開発提供することで、消費者は選択範囲が拡大し、継続しやすい消費となる</a:t>
            </a:r>
            <a:endParaRPr lang="en-US" altLang="ja-JP" dirty="0" smtClean="0"/>
          </a:p>
          <a:p>
            <a:pPr marL="514350" indent="-514350">
              <a:buFont typeface="+mj-lt"/>
              <a:buAutoNum type="arabicPeriod"/>
            </a:pPr>
            <a:r>
              <a:rPr kumimoji="1" lang="ja-JP" altLang="en-US" dirty="0"/>
              <a:t>従業員</a:t>
            </a:r>
            <a:r>
              <a:rPr kumimoji="1" lang="ja-JP" altLang="en-US" dirty="0" smtClean="0"/>
              <a:t>も、地球のためになる仕事への満足感が高まり、働きがいにもつながるし、自らの消費についても、倫理的消費を考えることになる</a:t>
            </a:r>
            <a:endParaRPr kumimoji="1" lang="en-US" altLang="ja-JP" dirty="0" smtClean="0"/>
          </a:p>
          <a:p>
            <a:pPr marL="0" indent="0">
              <a:buNone/>
            </a:pPr>
            <a:endParaRPr kumimoji="1" lang="ja-JP" altLang="en-US" dirty="0"/>
          </a:p>
        </p:txBody>
      </p:sp>
    </p:spTree>
    <p:extLst>
      <p:ext uri="{BB962C8B-B14F-4D97-AF65-F5344CB8AC3E}">
        <p14:creationId xmlns:p14="http://schemas.microsoft.com/office/powerpoint/2010/main" val="1580564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36712"/>
            <a:ext cx="3833294" cy="1143000"/>
          </a:xfrm>
        </p:spPr>
        <p:txBody>
          <a:bodyPr>
            <a:normAutofit fontScale="90000"/>
          </a:bodyPr>
          <a:lstStyle/>
          <a:p>
            <a:r>
              <a:rPr kumimoji="1" lang="ja-JP" altLang="en-US" dirty="0" smtClean="0"/>
              <a:t>調達先への関与</a:t>
            </a:r>
            <a:endParaRPr kumimoji="1" lang="ja-JP" altLang="en-US" dirty="0"/>
          </a:p>
        </p:txBody>
      </p:sp>
      <p:pic>
        <p:nvPicPr>
          <p:cNvPr id="1027" name="Picture 3" descr="C:\Users\Baba Shinichi\Pictures\img0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574486"/>
            <a:ext cx="8357281" cy="1180883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Baba Shinichi\Pictures\img0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0494" y="0"/>
            <a:ext cx="485350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3638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457200" y="274638"/>
            <a:ext cx="5122912" cy="1143000"/>
          </a:xfrm>
        </p:spPr>
        <p:txBody>
          <a:bodyPr>
            <a:normAutofit fontScale="90000"/>
          </a:bodyPr>
          <a:lstStyle/>
          <a:p>
            <a:r>
              <a:rPr lang="ja-JP" altLang="en-US" b="1" dirty="0">
                <a:hlinkClick r:id="rId3"/>
              </a:rPr>
              <a:t>フェアトレードの定義</a:t>
            </a:r>
            <a:br>
              <a:rPr lang="ja-JP" altLang="en-US" b="1" dirty="0">
                <a:hlinkClick r:id="rId3"/>
              </a:rPr>
            </a:br>
            <a:endParaRPr kumimoji="1" lang="ja-JP" altLang="en-US" dirty="0"/>
          </a:p>
        </p:txBody>
      </p:sp>
      <p:sp>
        <p:nvSpPr>
          <p:cNvPr id="8" name="コンテンツ プレースホルダー 7"/>
          <p:cNvSpPr>
            <a:spLocks noGrp="1"/>
          </p:cNvSpPr>
          <p:nvPr>
            <p:ph idx="1"/>
          </p:nvPr>
        </p:nvSpPr>
        <p:spPr>
          <a:xfrm>
            <a:off x="395536" y="1268760"/>
            <a:ext cx="8424936" cy="5256584"/>
          </a:xfrm>
        </p:spPr>
        <p:txBody>
          <a:bodyPr>
            <a:normAutofit fontScale="55000" lnSpcReduction="20000"/>
          </a:bodyPr>
          <a:lstStyle/>
          <a:p>
            <a:r>
              <a:rPr lang="ja-JP" altLang="en-US" dirty="0"/>
              <a:t>フェアトレードって何？</a:t>
            </a:r>
          </a:p>
          <a:p>
            <a:pPr>
              <a:lnSpc>
                <a:spcPct val="120000"/>
              </a:lnSpc>
            </a:pPr>
            <a:r>
              <a:rPr lang="ja-JP" altLang="en-US" b="0" dirty="0"/>
              <a:t>「</a:t>
            </a:r>
            <a:r>
              <a:rPr lang="ja-JP" altLang="en-US" b="0" dirty="0">
                <a:hlinkClick r:id="rId4"/>
              </a:rPr>
              <a:t>フェアトレード</a:t>
            </a:r>
            <a:r>
              <a:rPr lang="ja-JP" altLang="en-US" b="0" dirty="0"/>
              <a:t>」、直訳すれば「公平な貿易」。現在のグローバルな国際貿易の仕組みは、経済的にも社会的にも弱い立場の開発途上国の人々にとって、時に「アンフェア」で貧困を拡大させるものだという問題意識から、南北の経済格差を解消する「オルタナティブトレード：もう一つの貿易の形」としてフェアトレード運動が始まりました。</a:t>
            </a:r>
          </a:p>
          <a:p>
            <a:pPr>
              <a:lnSpc>
                <a:spcPct val="120000"/>
              </a:lnSpc>
            </a:pPr>
            <a:r>
              <a:rPr lang="ja-JP" altLang="en-US" b="0" dirty="0"/>
              <a:t>フェアトレードとは、開発途上国の原料や製品を適正な価格で継続的に購入することにより、立場の弱い開発途上国の生産者や労働者の生活改善と自立を目指す「貿易のしくみ」を いいます</a:t>
            </a:r>
            <a:r>
              <a:rPr lang="ja-JP" altLang="en-US" b="0" dirty="0" smtClean="0"/>
              <a:t>。</a:t>
            </a:r>
            <a:endParaRPr lang="en-US" altLang="ja-JP" b="0" dirty="0" smtClean="0"/>
          </a:p>
          <a:p>
            <a:r>
              <a:rPr lang="en-US" altLang="ja-JP" b="0" dirty="0" smtClean="0"/>
              <a:t>FLO</a:t>
            </a:r>
            <a:r>
              <a:rPr lang="ja-JP" altLang="en-US" b="0" dirty="0" err="1" smtClean="0"/>
              <a:t>，</a:t>
            </a:r>
            <a:r>
              <a:rPr lang="en-US" altLang="ja-JP" b="0" dirty="0" smtClean="0"/>
              <a:t>WFTO</a:t>
            </a:r>
            <a:r>
              <a:rPr lang="ja-JP" altLang="en-US" b="0" dirty="0" err="1" smtClean="0"/>
              <a:t>，</a:t>
            </a:r>
            <a:r>
              <a:rPr lang="en-US" altLang="ja-JP" b="0" dirty="0" smtClean="0"/>
              <a:t>EFTA</a:t>
            </a:r>
            <a:r>
              <a:rPr lang="ja-JP" altLang="en-US" b="0" dirty="0"/>
              <a:t>の</a:t>
            </a:r>
            <a:r>
              <a:rPr lang="ja-JP" altLang="en-US" b="0" dirty="0" smtClean="0"/>
              <a:t>３団体</a:t>
            </a:r>
            <a:r>
              <a:rPr lang="ja-JP" altLang="en-US" b="0" dirty="0"/>
              <a:t>の</a:t>
            </a:r>
            <a:r>
              <a:rPr lang="ja-JP" altLang="en-US" b="0" dirty="0" smtClean="0"/>
              <a:t>ネットワーク　「</a:t>
            </a:r>
            <a:r>
              <a:rPr lang="ja-JP" altLang="en-US" b="0" dirty="0"/>
              <a:t>フェアトレード</a:t>
            </a:r>
            <a:r>
              <a:rPr lang="ja-JP" altLang="en-US" b="0" dirty="0" smtClean="0"/>
              <a:t>」の定義</a:t>
            </a:r>
            <a:endParaRPr lang="en-US" altLang="ja-JP" b="0" dirty="0" smtClean="0"/>
          </a:p>
          <a:p>
            <a:pPr>
              <a:lnSpc>
                <a:spcPct val="120000"/>
              </a:lnSpc>
            </a:pPr>
            <a:r>
              <a:rPr lang="ja-JP" altLang="en-US" b="0" dirty="0" smtClean="0"/>
              <a:t>フェアトレード</a:t>
            </a:r>
            <a:r>
              <a:rPr lang="ja-JP" altLang="en-US" b="0" dirty="0"/>
              <a:t>は、対話、透明性、敬意を基盤とし、より公平な条件下で国際貿易を行うことを目指す貿易パートナーシップである。特に「南」の弱い立場にある生産者や労働者に対し、より良い貿易条件を提供し、かつ彼らの権利を守ることにより、フェアトレードは持続可能な発展に貢献する。フェアトレード団体は（</a:t>
            </a:r>
            <a:r>
              <a:rPr lang="ja-JP" altLang="en-US" dirty="0">
                <a:solidFill>
                  <a:srgbClr val="FF0000"/>
                </a:solidFill>
              </a:rPr>
              <a:t>消費者に支持される</a:t>
            </a:r>
            <a:r>
              <a:rPr lang="ja-JP" altLang="en-US" b="0" dirty="0"/>
              <a:t>ことによって）、生産者の支援、啓発活動、および従来の国際貿易のルールと慣行を変える運動に積極的に取り組む事を約束する。</a:t>
            </a:r>
          </a:p>
          <a:p>
            <a:endParaRPr kumimoji="1" lang="ja-JP" altLang="en-US" dirty="0"/>
          </a:p>
        </p:txBody>
      </p:sp>
      <p:pic>
        <p:nvPicPr>
          <p:cNvPr id="2050" name="Picture 2" descr="FAIRTRADE JAPA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5739" y="349890"/>
            <a:ext cx="1082993" cy="1299593"/>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6444208" y="349890"/>
            <a:ext cx="2520280" cy="646331"/>
          </a:xfrm>
          <a:prstGeom prst="rect">
            <a:avLst/>
          </a:prstGeom>
          <a:noFill/>
        </p:spPr>
        <p:txBody>
          <a:bodyPr wrap="square" rtlCol="0">
            <a:spAutoFit/>
          </a:bodyPr>
          <a:lstStyle/>
          <a:p>
            <a:r>
              <a:rPr kumimoji="1" lang="ja-JP" altLang="en-US" dirty="0" smtClean="0"/>
              <a:t>フェアトレードジャパンのホームページ</a:t>
            </a:r>
            <a:endParaRPr kumimoji="1" lang="ja-JP" altLang="en-US" dirty="0"/>
          </a:p>
        </p:txBody>
      </p:sp>
    </p:spTree>
    <p:extLst>
      <p:ext uri="{BB962C8B-B14F-4D97-AF65-F5344CB8AC3E}">
        <p14:creationId xmlns:p14="http://schemas.microsoft.com/office/powerpoint/2010/main" val="896656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5791200" cy="683994"/>
          </a:xfrm>
        </p:spPr>
        <p:txBody>
          <a:bodyPr>
            <a:normAutofit fontScale="90000"/>
          </a:bodyPr>
          <a:lstStyle/>
          <a:p>
            <a:r>
              <a:rPr kumimoji="1" lang="ja-JP" altLang="en-US" dirty="0" smtClean="0"/>
              <a:t>コーヒーの産地</a:t>
            </a:r>
            <a:endParaRPr kumimoji="1" lang="ja-JP" alt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268760"/>
            <a:ext cx="8447685" cy="4930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5580112" y="836712"/>
            <a:ext cx="1800200" cy="369332"/>
          </a:xfrm>
          <a:prstGeom prst="rect">
            <a:avLst/>
          </a:prstGeom>
          <a:noFill/>
        </p:spPr>
        <p:txBody>
          <a:bodyPr wrap="square" rtlCol="0">
            <a:spAutoFit/>
          </a:bodyPr>
          <a:lstStyle/>
          <a:p>
            <a:r>
              <a:rPr kumimoji="1" lang="ja-JP" altLang="en-US" dirty="0" smtClean="0">
                <a:hlinkClick r:id="rId4"/>
              </a:rPr>
              <a:t>生産量</a:t>
            </a:r>
            <a:endParaRPr kumimoji="1" lang="ja-JP" altLang="en-US" dirty="0"/>
          </a:p>
        </p:txBody>
      </p:sp>
    </p:spTree>
    <p:extLst>
      <p:ext uri="{BB962C8B-B14F-4D97-AF65-F5344CB8AC3E}">
        <p14:creationId xmlns:p14="http://schemas.microsoft.com/office/powerpoint/2010/main" val="38873640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SDGS</a:t>
            </a:r>
            <a:r>
              <a:rPr kumimoji="1" lang="ja-JP" altLang="en-US" smtClean="0"/>
              <a:t>　事例紹介</a:t>
            </a:r>
            <a:endParaRPr kumimoji="1" lang="ja-JP" altLang="en-US"/>
          </a:p>
        </p:txBody>
      </p:sp>
      <p:sp>
        <p:nvSpPr>
          <p:cNvPr id="5" name="コンテンツ プレースホルダー 4"/>
          <p:cNvSpPr>
            <a:spLocks noGrp="1"/>
          </p:cNvSpPr>
          <p:nvPr>
            <p:ph idx="1"/>
          </p:nvPr>
        </p:nvSpPr>
        <p:spPr/>
        <p:txBody>
          <a:bodyPr/>
          <a:lstStyle/>
          <a:p>
            <a:endParaRPr kumimoji="1" lang="ja-JP"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14" y="1733550"/>
            <a:ext cx="9021389" cy="4647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87092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5050904" cy="998040"/>
          </a:xfrm>
        </p:spPr>
        <p:txBody>
          <a:bodyPr/>
          <a:lstStyle/>
          <a:p>
            <a:r>
              <a:rPr kumimoji="1" lang="ja-JP" altLang="en-US" dirty="0" smtClean="0"/>
              <a:t>スターバックス</a:t>
            </a:r>
            <a:endParaRPr kumimoji="1" lang="ja-JP" altLang="en-US" dirty="0"/>
          </a:p>
        </p:txBody>
      </p:sp>
      <p:sp>
        <p:nvSpPr>
          <p:cNvPr id="3" name="コンテンツ プレースホルダー 2"/>
          <p:cNvSpPr>
            <a:spLocks noGrp="1"/>
          </p:cNvSpPr>
          <p:nvPr>
            <p:ph idx="1"/>
          </p:nvPr>
        </p:nvSpPr>
        <p:spPr>
          <a:xfrm>
            <a:off x="323528" y="1484784"/>
            <a:ext cx="8496944" cy="4641379"/>
          </a:xfrm>
        </p:spPr>
        <p:txBody>
          <a:bodyPr>
            <a:normAutofit fontScale="85000" lnSpcReduction="10000"/>
          </a:bodyPr>
          <a:lstStyle/>
          <a:p>
            <a:pPr marL="0" indent="0">
              <a:buNone/>
            </a:pPr>
            <a:r>
              <a:rPr lang="ja-JP" altLang="en-US" dirty="0"/>
              <a:t>世界規模で展開する</a:t>
            </a:r>
            <a:r>
              <a:rPr lang="ja-JP" altLang="en-US" dirty="0" smtClean="0"/>
              <a:t>コーヒーチェーン</a:t>
            </a:r>
            <a:endParaRPr lang="en-US" altLang="ja-JP" dirty="0" smtClean="0"/>
          </a:p>
          <a:p>
            <a:pPr marL="0" indent="0">
              <a:buNone/>
            </a:pPr>
            <a:r>
              <a:rPr lang="ja-JP" altLang="en-US" dirty="0" smtClean="0"/>
              <a:t> </a:t>
            </a:r>
            <a:r>
              <a:rPr lang="en-US" altLang="ja-JP" sz="2800" dirty="0" smtClean="0"/>
              <a:t>2015</a:t>
            </a:r>
            <a:r>
              <a:rPr lang="ja-JP" altLang="en-US" sz="2800" dirty="0" smtClean="0"/>
              <a:t>年時点　約</a:t>
            </a:r>
            <a:r>
              <a:rPr lang="en-US" altLang="ja-JP" sz="2800" dirty="0" smtClean="0"/>
              <a:t>90</a:t>
            </a:r>
            <a:r>
              <a:rPr lang="ja-JP" altLang="en-US" sz="2800" dirty="0"/>
              <a:t>の国と地域</a:t>
            </a:r>
            <a:r>
              <a:rPr lang="ja-JP" altLang="en-US" sz="2800" dirty="0" smtClean="0"/>
              <a:t>で展開　店舗数</a:t>
            </a:r>
            <a:r>
              <a:rPr lang="en-US" altLang="ja-JP" sz="2800" dirty="0" smtClean="0"/>
              <a:t>22,519</a:t>
            </a:r>
            <a:r>
              <a:rPr lang="ja-JP" altLang="en-US" sz="2800" dirty="0" smtClean="0"/>
              <a:t>店</a:t>
            </a:r>
            <a:endParaRPr lang="en-US" altLang="ja-JP" sz="2800" dirty="0" smtClean="0"/>
          </a:p>
          <a:p>
            <a:pPr lvl="1"/>
            <a:r>
              <a:rPr lang="ja-JP" altLang="en-US" sz="2400" dirty="0" smtClean="0"/>
              <a:t>コーヒー</a:t>
            </a:r>
            <a:r>
              <a:rPr lang="ja-JP" altLang="en-US" sz="2400" dirty="0"/>
              <a:t>生産者コミュニティ に所属する全世界 </a:t>
            </a:r>
            <a:r>
              <a:rPr lang="en-US" altLang="ja-JP" sz="2400" dirty="0"/>
              <a:t>100 </a:t>
            </a:r>
            <a:r>
              <a:rPr lang="ja-JP" altLang="en-US" sz="2400" dirty="0"/>
              <a:t>万人の生活の質を</a:t>
            </a:r>
            <a:r>
              <a:rPr lang="ja-JP" altLang="en-US" sz="2400" dirty="0" smtClean="0"/>
              <a:t>高める</a:t>
            </a:r>
            <a:r>
              <a:rPr lang="ja-JP" altLang="en-US" sz="2400" dirty="0"/>
              <a:t>という役割</a:t>
            </a:r>
            <a:r>
              <a:rPr lang="ja-JP" altLang="en-US" sz="2400" dirty="0" smtClean="0"/>
              <a:t>を担う</a:t>
            </a:r>
            <a:r>
              <a:rPr lang="ja-JP" altLang="en-US" sz="2400" dirty="0"/>
              <a:t>ことで、コーヒーを世界一持続可能性に</a:t>
            </a:r>
            <a:r>
              <a:rPr lang="ja-JP" altLang="en-US" sz="2400" dirty="0" smtClean="0"/>
              <a:t>優れた</a:t>
            </a:r>
            <a:r>
              <a:rPr lang="ja-JP" altLang="en-US" sz="2400" dirty="0"/>
              <a:t>農産物に</a:t>
            </a:r>
            <a:r>
              <a:rPr lang="ja-JP" altLang="en-US" sz="2400" dirty="0" smtClean="0"/>
              <a:t>する</a:t>
            </a:r>
            <a:endParaRPr lang="en-US" altLang="ja-JP" sz="2400" dirty="0" smtClean="0"/>
          </a:p>
          <a:p>
            <a:pPr lvl="1"/>
            <a:r>
              <a:rPr lang="ja-JP" altLang="en-US" sz="2400" dirty="0" smtClean="0"/>
              <a:t>世界</a:t>
            </a:r>
            <a:r>
              <a:rPr lang="ja-JP" altLang="en-US" sz="2400" dirty="0"/>
              <a:t>最大のグリーン リテール ビジネス を構築・運営する </a:t>
            </a:r>
            <a:endParaRPr lang="en-US" altLang="ja-JP" sz="2400" dirty="0" smtClean="0"/>
          </a:p>
          <a:p>
            <a:r>
              <a:rPr lang="ja-JP" altLang="en-US" sz="2800" b="1" dirty="0"/>
              <a:t>コーヒー生産地への支援</a:t>
            </a:r>
          </a:p>
          <a:p>
            <a:pPr marL="400050" lvl="1" indent="0">
              <a:buNone/>
            </a:pPr>
            <a:r>
              <a:rPr lang="ja-JP" altLang="en-US" sz="2200" dirty="0"/>
              <a:t>コーヒー生産地域のコミュニティでは、経験と専門知識を持つ</a:t>
            </a:r>
            <a:r>
              <a:rPr lang="en-US" altLang="ja-JP" sz="2200" dirty="0"/>
              <a:t>NGO</a:t>
            </a:r>
            <a:r>
              <a:rPr lang="ja-JP" altLang="en-US" sz="2200" dirty="0"/>
              <a:t>と協力し、環境に配慮しながらも、さまざまな社会開発プログラムを支援</a:t>
            </a:r>
            <a:endParaRPr lang="en-US" altLang="ja-JP" sz="2200" dirty="0"/>
          </a:p>
          <a:p>
            <a:r>
              <a:rPr lang="ja-JP" altLang="en-US" sz="2800" b="1" dirty="0"/>
              <a:t>品質に見合った対価による持続的な買付け</a:t>
            </a:r>
          </a:p>
          <a:p>
            <a:pPr marL="400050" lvl="1" indent="0">
              <a:buNone/>
            </a:pPr>
            <a:r>
              <a:rPr lang="ja-JP" altLang="en-US" sz="2200" dirty="0"/>
              <a:t>コーヒー</a:t>
            </a:r>
            <a:r>
              <a:rPr lang="ja-JP" altLang="en-US" sz="2200" dirty="0" smtClean="0"/>
              <a:t>豆：取引</a:t>
            </a:r>
            <a:r>
              <a:rPr lang="ja-JP" altLang="en-US" sz="2200" dirty="0"/>
              <a:t>市場で売買される相場商品で価格が常に</a:t>
            </a:r>
            <a:r>
              <a:rPr lang="ja-JP" altLang="en-US" sz="2200" dirty="0" smtClean="0"/>
              <a:t>変動⇒リスク</a:t>
            </a:r>
            <a:endParaRPr lang="en-US" altLang="ja-JP" sz="2200" dirty="0" smtClean="0"/>
          </a:p>
          <a:p>
            <a:pPr marL="400050" lvl="1" indent="0">
              <a:lnSpc>
                <a:spcPct val="120000"/>
              </a:lnSpc>
              <a:buNone/>
            </a:pPr>
            <a:r>
              <a:rPr lang="ja-JP" altLang="en-US" sz="2200" dirty="0" smtClean="0"/>
              <a:t>品質</a:t>
            </a:r>
            <a:r>
              <a:rPr lang="ja-JP" altLang="en-US" sz="2200" dirty="0"/>
              <a:t>に見合った価格でコーヒー豆を購入し、生産者が当社にコーヒー豆を販売することで公平な利益を得、農園の運営を持続することができることを</a:t>
            </a:r>
            <a:r>
              <a:rPr lang="ja-JP" altLang="en-US" sz="2200" dirty="0" smtClean="0"/>
              <a:t>目指す</a:t>
            </a:r>
            <a:endParaRPr lang="en-US" altLang="ja-JP" sz="2200" dirty="0"/>
          </a:p>
        </p:txBody>
      </p:sp>
      <p:pic>
        <p:nvPicPr>
          <p:cNvPr id="4098" name="Picture 2" descr="C:\Users\Baba Shinichi\AppData\Local\Microsoft\Windows\Temporary Internet Files\Content.IE5\EGWE43RJ\lgi01a20130709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727" y="271927"/>
            <a:ext cx="1155163" cy="200150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395536" y="6211669"/>
            <a:ext cx="8208912" cy="646331"/>
          </a:xfrm>
          <a:prstGeom prst="rect">
            <a:avLst/>
          </a:prstGeom>
          <a:noFill/>
        </p:spPr>
        <p:txBody>
          <a:bodyPr wrap="square" rtlCol="0">
            <a:spAutoFit/>
          </a:bodyPr>
          <a:lstStyle/>
          <a:p>
            <a:r>
              <a:rPr lang="ja-JP" altLang="en-US" b="1" dirty="0" smtClean="0">
                <a:solidFill>
                  <a:srgbClr val="00B050"/>
                </a:solidFill>
              </a:rPr>
              <a:t>★</a:t>
            </a:r>
            <a:r>
              <a:rPr lang="ja-JP" altLang="en-US" b="1" dirty="0" smtClean="0"/>
              <a:t>毎月</a:t>
            </a:r>
            <a:r>
              <a:rPr lang="en-US" altLang="ja-JP" b="1" dirty="0"/>
              <a:t>20</a:t>
            </a:r>
            <a:r>
              <a:rPr lang="ja-JP" altLang="en-US" b="1" dirty="0"/>
              <a:t>日は、“</a:t>
            </a:r>
            <a:r>
              <a:rPr lang="en-US" altLang="ja-JP" b="1" dirty="0">
                <a:hlinkClick r:id="rId4"/>
              </a:rPr>
              <a:t>ETHICALLY CONNECTING DAY </a:t>
            </a:r>
            <a:r>
              <a:rPr lang="ja-JP" altLang="en-US" b="1" dirty="0"/>
              <a:t>－エシカルなコーヒーの日－”</a:t>
            </a:r>
            <a:endParaRPr lang="ja-JP" altLang="en-US" dirty="0"/>
          </a:p>
          <a:p>
            <a:endParaRPr kumimoji="1" lang="ja-JP" altLang="en-US" dirty="0"/>
          </a:p>
        </p:txBody>
      </p:sp>
      <p:sp>
        <p:nvSpPr>
          <p:cNvPr id="5" name="テキスト ボックス 4"/>
          <p:cNvSpPr txBox="1"/>
          <p:nvPr/>
        </p:nvSpPr>
        <p:spPr>
          <a:xfrm>
            <a:off x="4788024" y="626347"/>
            <a:ext cx="1740286" cy="646331"/>
          </a:xfrm>
          <a:prstGeom prst="rect">
            <a:avLst/>
          </a:prstGeom>
          <a:noFill/>
        </p:spPr>
        <p:txBody>
          <a:bodyPr wrap="square" rtlCol="0">
            <a:spAutoFit/>
          </a:bodyPr>
          <a:lstStyle/>
          <a:p>
            <a:r>
              <a:rPr kumimoji="1" lang="ja-JP" altLang="en-US" dirty="0" smtClean="0">
                <a:hlinkClick r:id="rId5"/>
              </a:rPr>
              <a:t>フェアトレードコーヒー</a:t>
            </a:r>
            <a:endParaRPr kumimoji="1" lang="ja-JP" altLang="en-US" dirty="0"/>
          </a:p>
        </p:txBody>
      </p:sp>
    </p:spTree>
    <p:extLst>
      <p:ext uri="{BB962C8B-B14F-4D97-AF65-F5344CB8AC3E}">
        <p14:creationId xmlns:p14="http://schemas.microsoft.com/office/powerpoint/2010/main" val="19832444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2074"/>
          </a:xfrm>
        </p:spPr>
        <p:txBody>
          <a:bodyPr>
            <a:normAutofit fontScale="90000"/>
          </a:bodyPr>
          <a:lstStyle/>
          <a:p>
            <a:r>
              <a:rPr kumimoji="1" lang="en-US" altLang="ja-JP" dirty="0" smtClean="0"/>
              <a:t>UCC</a:t>
            </a:r>
            <a:r>
              <a:rPr kumimoji="1" lang="ja-JP" altLang="en-US" dirty="0" smtClean="0"/>
              <a:t>　</a:t>
            </a:r>
            <a:r>
              <a:rPr lang="ja-JP" altLang="ja-JP" dirty="0"/>
              <a:t>コーヒー農園</a:t>
            </a:r>
            <a:r>
              <a:rPr kumimoji="1" lang="ja-JP" altLang="en-US" dirty="0" smtClean="0"/>
              <a:t>との関係</a:t>
            </a:r>
            <a:endParaRPr kumimoji="1" lang="ja-JP" altLang="en-US" dirty="0"/>
          </a:p>
        </p:txBody>
      </p:sp>
      <p:sp>
        <p:nvSpPr>
          <p:cNvPr id="3" name="コンテンツ プレースホルダー 2"/>
          <p:cNvSpPr>
            <a:spLocks noGrp="1"/>
          </p:cNvSpPr>
          <p:nvPr>
            <p:ph idx="1"/>
          </p:nvPr>
        </p:nvSpPr>
        <p:spPr>
          <a:xfrm>
            <a:off x="457200" y="1196753"/>
            <a:ext cx="8229600" cy="4680520"/>
          </a:xfrm>
        </p:spPr>
        <p:txBody>
          <a:bodyPr>
            <a:normAutofit fontScale="92500"/>
          </a:bodyPr>
          <a:lstStyle/>
          <a:p>
            <a:r>
              <a:rPr kumimoji="1" lang="ja-JP" altLang="en-US" dirty="0" smtClean="0"/>
              <a:t>持続可能な</a:t>
            </a:r>
            <a:r>
              <a:rPr kumimoji="1" lang="ja-JP" altLang="en-US" dirty="0" smtClean="0">
                <a:hlinkClick r:id="rId3"/>
              </a:rPr>
              <a:t>コーヒー産業の発展</a:t>
            </a:r>
            <a:endParaRPr kumimoji="1" lang="en-US" altLang="ja-JP" dirty="0" smtClean="0"/>
          </a:p>
          <a:p>
            <a:pPr lvl="1"/>
            <a:r>
              <a:rPr kumimoji="1" lang="ja-JP" altLang="en-US" dirty="0" smtClean="0"/>
              <a:t>コーヒー豆の公平取引　「</a:t>
            </a:r>
            <a:r>
              <a:rPr kumimoji="1" lang="ja-JP" altLang="en-US" b="1" dirty="0" smtClean="0">
                <a:solidFill>
                  <a:srgbClr val="FF0000"/>
                </a:solidFill>
              </a:rPr>
              <a:t>慈善</a:t>
            </a:r>
            <a:r>
              <a:rPr kumimoji="1" lang="ja-JP" altLang="en-US" dirty="0" smtClean="0"/>
              <a:t>ではなく価値評価」</a:t>
            </a:r>
            <a:endParaRPr kumimoji="1" lang="en-US" altLang="ja-JP" dirty="0" smtClean="0"/>
          </a:p>
          <a:p>
            <a:pPr lvl="2"/>
            <a:r>
              <a:rPr kumimoji="1" lang="ja-JP" altLang="en-US" dirty="0" smtClean="0"/>
              <a:t>購入価格、生産者との共生</a:t>
            </a:r>
            <a:endParaRPr kumimoji="1" lang="en-US" altLang="ja-JP" dirty="0" smtClean="0"/>
          </a:p>
          <a:p>
            <a:pPr lvl="1"/>
            <a:r>
              <a:rPr lang="ja-JP" altLang="en-US" dirty="0" smtClean="0"/>
              <a:t>栽培や管理技術の指導⇒品質向上</a:t>
            </a:r>
            <a:endParaRPr lang="en-US" altLang="ja-JP" dirty="0" smtClean="0"/>
          </a:p>
          <a:p>
            <a:pPr lvl="2"/>
            <a:r>
              <a:rPr lang="ja-JP" altLang="en-US" dirty="0" smtClean="0"/>
              <a:t>技術指導、土壌改良、品質コンテスト</a:t>
            </a:r>
            <a:endParaRPr lang="en-US" altLang="ja-JP" dirty="0" smtClean="0"/>
          </a:p>
          <a:p>
            <a:pPr lvl="1"/>
            <a:r>
              <a:rPr kumimoji="1" lang="ja-JP" altLang="en-US" dirty="0"/>
              <a:t>環境</a:t>
            </a:r>
            <a:r>
              <a:rPr kumimoji="1" lang="ja-JP" altLang="en-US" dirty="0" smtClean="0"/>
              <a:t>保全</a:t>
            </a:r>
            <a:r>
              <a:rPr kumimoji="1" lang="en-US" altLang="ja-JP" dirty="0" smtClean="0"/>
              <a:t>	</a:t>
            </a:r>
            <a:r>
              <a:rPr kumimoji="1" lang="ja-JP" altLang="en-US" dirty="0" smtClean="0"/>
              <a:t>生物多様性、森林保全、農薬規制</a:t>
            </a:r>
            <a:endParaRPr kumimoji="1" lang="en-US" altLang="ja-JP" dirty="0" smtClean="0"/>
          </a:p>
          <a:p>
            <a:pPr lvl="1"/>
            <a:r>
              <a:rPr lang="ja-JP" altLang="en-US" dirty="0" smtClean="0"/>
              <a:t>環境</a:t>
            </a:r>
            <a:r>
              <a:rPr lang="ja-JP" altLang="en-US" dirty="0"/>
              <a:t>負荷</a:t>
            </a:r>
            <a:r>
              <a:rPr lang="ja-JP" altLang="en-US" dirty="0" smtClean="0"/>
              <a:t>低減</a:t>
            </a:r>
            <a:endParaRPr lang="en-US" altLang="ja-JP" dirty="0" smtClean="0"/>
          </a:p>
          <a:p>
            <a:pPr lvl="1"/>
            <a:r>
              <a:rPr lang="ja-JP" altLang="en-US" dirty="0"/>
              <a:t>地域</a:t>
            </a:r>
            <a:r>
              <a:rPr lang="ja-JP" altLang="en-US" dirty="0" smtClean="0"/>
              <a:t>貢献</a:t>
            </a:r>
            <a:endParaRPr lang="en-US" altLang="ja-JP" dirty="0" smtClean="0"/>
          </a:p>
          <a:p>
            <a:pPr lvl="2"/>
            <a:r>
              <a:rPr lang="ja-JP" altLang="en-US" dirty="0" smtClean="0"/>
              <a:t>「一品一村運動」、中学生教材提供（消費国のニーズ）</a:t>
            </a:r>
            <a:endParaRPr lang="en-US" altLang="ja-JP" dirty="0" smtClean="0"/>
          </a:p>
          <a:p>
            <a:pPr lvl="1"/>
            <a:r>
              <a:rPr lang="ja-JP" altLang="en-US" dirty="0"/>
              <a:t>労働環境改善</a:t>
            </a:r>
            <a:endParaRPr lang="en-US" altLang="ja-JP" dirty="0" smtClean="0"/>
          </a:p>
          <a:p>
            <a:pPr marL="457200" lvl="1" indent="0">
              <a:buNone/>
            </a:pPr>
            <a:endParaRPr kumimoji="1" lang="en-US" altLang="ja-JP" dirty="0" smtClean="0"/>
          </a:p>
          <a:p>
            <a:pPr lvl="1"/>
            <a:endParaRPr kumimoji="1" lang="ja-JP" altLang="en-US" dirty="0"/>
          </a:p>
        </p:txBody>
      </p:sp>
    </p:spTree>
    <p:extLst>
      <p:ext uri="{BB962C8B-B14F-4D97-AF65-F5344CB8AC3E}">
        <p14:creationId xmlns:p14="http://schemas.microsoft.com/office/powerpoint/2010/main" val="1702893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267744" y="3573016"/>
            <a:ext cx="608647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725614"/>
            <a:ext cx="5616624" cy="5406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3429000"/>
            <a:ext cx="1066800"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9738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5791200" cy="756002"/>
          </a:xfrm>
        </p:spPr>
        <p:txBody>
          <a:bodyPr>
            <a:normAutofit fontScale="90000"/>
          </a:bodyPr>
          <a:lstStyle/>
          <a:p>
            <a:r>
              <a:rPr kumimoji="1" lang="en-US" altLang="ja-JP" dirty="0" smtClean="0"/>
              <a:t>AGF</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95225"/>
            <a:ext cx="8292291" cy="5835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3506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きょうの課題</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より良い社会をつくる事を考える</a:t>
            </a:r>
            <a:endParaRPr kumimoji="1" lang="en-US" altLang="ja-JP" dirty="0" smtClean="0"/>
          </a:p>
          <a:p>
            <a:pPr marL="0" indent="0" algn="r">
              <a:buNone/>
            </a:pPr>
            <a:r>
              <a:rPr lang="ja-JP" altLang="en-US" dirty="0"/>
              <a:t>　</a:t>
            </a:r>
            <a:r>
              <a:rPr lang="en-US" altLang="ja-JP" dirty="0" smtClean="0">
                <a:hlinkClick r:id="rId2"/>
              </a:rPr>
              <a:t>Heal the World</a:t>
            </a:r>
            <a:endParaRPr kumimoji="1" lang="en-US" altLang="ja-JP" dirty="0" smtClean="0"/>
          </a:p>
          <a:p>
            <a:r>
              <a:rPr lang="ja-JP" altLang="en-US" dirty="0"/>
              <a:t>なぜ</a:t>
            </a:r>
            <a:r>
              <a:rPr lang="ja-JP" altLang="en-US" dirty="0" smtClean="0"/>
              <a:t>？　　　　　　地球の健康が損なわれる</a:t>
            </a:r>
            <a:endParaRPr lang="en-US" altLang="ja-JP" dirty="0" smtClean="0"/>
          </a:p>
          <a:p>
            <a:r>
              <a:rPr lang="ja-JP" altLang="en-US" dirty="0" smtClean="0"/>
              <a:t>誰</a:t>
            </a:r>
            <a:r>
              <a:rPr lang="ja-JP" altLang="en-US" dirty="0"/>
              <a:t>のため</a:t>
            </a:r>
            <a:r>
              <a:rPr lang="ja-JP" altLang="en-US" dirty="0" smtClean="0"/>
              <a:t>に？　未来の人々と生きもの</a:t>
            </a:r>
            <a:endParaRPr lang="en-US" altLang="ja-JP" dirty="0" smtClean="0"/>
          </a:p>
          <a:p>
            <a:r>
              <a:rPr kumimoji="1" lang="ja-JP" altLang="en-US" dirty="0"/>
              <a:t>どうするの</a:t>
            </a:r>
            <a:r>
              <a:rPr kumimoji="1" lang="ja-JP" altLang="en-US" dirty="0" smtClean="0"/>
              <a:t>？　　少しでも心掛けること</a:t>
            </a:r>
            <a:endParaRPr kumimoji="1" lang="en-US" altLang="ja-JP" dirty="0" smtClean="0"/>
          </a:p>
          <a:p>
            <a:r>
              <a:rPr kumimoji="1" lang="ja-JP" altLang="en-US" dirty="0" smtClean="0"/>
              <a:t>どうなるの？　　持続可能な社会</a:t>
            </a:r>
            <a:endParaRPr kumimoji="1" lang="en-US" altLang="ja-JP" dirty="0" smtClean="0"/>
          </a:p>
          <a:p>
            <a:r>
              <a:rPr lang="ja-JP" altLang="en-US" dirty="0" smtClean="0"/>
              <a:t>誰がするの？　みんなで</a:t>
            </a:r>
            <a:endParaRPr lang="en-US" altLang="ja-JP" dirty="0" smtClean="0"/>
          </a:p>
          <a:p>
            <a:r>
              <a:rPr lang="ja-JP" altLang="en-US" dirty="0"/>
              <a:t>いつから</a:t>
            </a:r>
            <a:r>
              <a:rPr lang="ja-JP" altLang="en-US" dirty="0" smtClean="0"/>
              <a:t>？　　　　</a:t>
            </a:r>
            <a:r>
              <a:rPr lang="en-US" altLang="ja-JP" dirty="0"/>
              <a:t>	</a:t>
            </a:r>
            <a:r>
              <a:rPr lang="en-US" altLang="ja-JP" dirty="0" smtClean="0"/>
              <a:t>			</a:t>
            </a:r>
            <a:endParaRPr kumimoji="1" lang="ja-JP" altLang="en-US" dirty="0"/>
          </a:p>
        </p:txBody>
      </p:sp>
    </p:spTree>
    <p:extLst>
      <p:ext uri="{BB962C8B-B14F-4D97-AF65-F5344CB8AC3E}">
        <p14:creationId xmlns:p14="http://schemas.microsoft.com/office/powerpoint/2010/main" val="6206190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p:spPr>
        <p:txBody>
          <a:bodyPr>
            <a:normAutofit/>
          </a:bodyPr>
          <a:lstStyle/>
          <a:p>
            <a:pPr lvl="0"/>
            <a:r>
              <a:rPr lang="ja-JP" altLang="ja-JP" dirty="0"/>
              <a:t>未来</a:t>
            </a:r>
            <a:r>
              <a:rPr lang="ja-JP" altLang="ja-JP" dirty="0" smtClean="0"/>
              <a:t>の</a:t>
            </a:r>
            <a:r>
              <a:rPr lang="ja-JP" altLang="en-US" dirty="0" smtClean="0"/>
              <a:t>地球の</a:t>
            </a:r>
            <a:r>
              <a:rPr lang="ja-JP" altLang="ja-JP" dirty="0" smtClean="0"/>
              <a:t>ために</a:t>
            </a:r>
            <a:endParaRPr kumimoji="1" lang="ja-JP" altLang="en-US" dirty="0"/>
          </a:p>
        </p:txBody>
      </p:sp>
      <p:sp>
        <p:nvSpPr>
          <p:cNvPr id="3" name="コンテンツ プレースホルダー 2"/>
          <p:cNvSpPr>
            <a:spLocks noGrp="1"/>
          </p:cNvSpPr>
          <p:nvPr>
            <p:ph idx="1"/>
          </p:nvPr>
        </p:nvSpPr>
        <p:spPr>
          <a:xfrm>
            <a:off x="457200" y="1600200"/>
            <a:ext cx="6851104" cy="4525963"/>
          </a:xfrm>
        </p:spPr>
        <p:txBody>
          <a:bodyPr>
            <a:normAutofit lnSpcReduction="10000"/>
          </a:bodyPr>
          <a:lstStyle/>
          <a:p>
            <a:pPr marL="0" indent="0">
              <a:buNone/>
            </a:pPr>
            <a:r>
              <a:rPr kumimoji="1" lang="ja-JP" altLang="en-US" dirty="0" smtClean="0"/>
              <a:t>エシカルを始めよう</a:t>
            </a:r>
            <a:endParaRPr kumimoji="1" lang="en-US" altLang="ja-JP" dirty="0" smtClean="0"/>
          </a:p>
          <a:p>
            <a:pPr marL="0" indent="0">
              <a:buNone/>
            </a:pPr>
            <a:r>
              <a:rPr lang="ja-JP" altLang="en-US" dirty="0"/>
              <a:t>　</a:t>
            </a:r>
            <a:r>
              <a:rPr lang="ja-JP" altLang="en-US" dirty="0" smtClean="0"/>
              <a:t>⇒</a:t>
            </a:r>
            <a:r>
              <a:rPr kumimoji="1" lang="ja-JP" altLang="en-US" dirty="0" smtClean="0"/>
              <a:t>持続可能で健全な地球のため</a:t>
            </a:r>
            <a:endParaRPr kumimoji="1" lang="en-US" altLang="ja-JP" dirty="0" smtClean="0"/>
          </a:p>
          <a:p>
            <a:pPr>
              <a:buFont typeface="Wingdings" panose="05000000000000000000" pitchFamily="2" charset="2"/>
              <a:buChar char="Ø"/>
            </a:pPr>
            <a:r>
              <a:rPr kumimoji="1" lang="ja-JP" altLang="en-US" dirty="0" smtClean="0"/>
              <a:t>誰から始める</a:t>
            </a:r>
            <a:r>
              <a:rPr lang="ja-JP" altLang="en-US" dirty="0"/>
              <a:t>か</a:t>
            </a:r>
            <a:endParaRPr kumimoji="1" lang="en-US" altLang="ja-JP" dirty="0" smtClean="0"/>
          </a:p>
          <a:p>
            <a:pPr lvl="1"/>
            <a:r>
              <a:rPr lang="ja-JP" altLang="en-US" dirty="0" smtClean="0"/>
              <a:t>消費者⇒企業⇒企業関係者</a:t>
            </a:r>
            <a:endParaRPr lang="en-US" altLang="ja-JP" dirty="0" smtClean="0"/>
          </a:p>
          <a:p>
            <a:pPr marL="457200" lvl="1" indent="0">
              <a:buNone/>
            </a:pPr>
            <a:r>
              <a:rPr lang="ja-JP" altLang="en-US" dirty="0"/>
              <a:t>　</a:t>
            </a:r>
            <a:r>
              <a:rPr lang="ja-JP" altLang="en-US" dirty="0" smtClean="0"/>
              <a:t>　　　　　　　　　企業の経営者、従業員</a:t>
            </a:r>
            <a:endParaRPr lang="en-US" altLang="ja-JP" dirty="0" smtClean="0"/>
          </a:p>
          <a:p>
            <a:pPr marL="457200" lvl="1" indent="0">
              <a:buNone/>
            </a:pPr>
            <a:r>
              <a:rPr lang="en-US" altLang="ja-JP" dirty="0"/>
              <a:t>	</a:t>
            </a:r>
            <a:r>
              <a:rPr lang="en-US" altLang="ja-JP" dirty="0" smtClean="0"/>
              <a:t>	</a:t>
            </a:r>
          </a:p>
          <a:p>
            <a:pPr marL="457200" lvl="1" indent="0">
              <a:buNone/>
            </a:pPr>
            <a:r>
              <a:rPr lang="ja-JP" altLang="en-US" dirty="0" smtClean="0"/>
              <a:t>身近で続けやすい商品やサービス　　　　</a:t>
            </a:r>
            <a:endParaRPr lang="en-US" altLang="ja-JP" dirty="0" smtClean="0"/>
          </a:p>
          <a:p>
            <a:pPr marL="457200" lvl="1" indent="0">
              <a:buNone/>
            </a:pPr>
            <a:endParaRPr lang="en-US" altLang="ja-JP" dirty="0"/>
          </a:p>
          <a:p>
            <a:pPr marL="457200" lvl="1" indent="0">
              <a:buNone/>
            </a:pPr>
            <a:r>
              <a:rPr lang="ja-JP" altLang="en-US" dirty="0" smtClean="0"/>
              <a:t>企業を離れたら市民、消費者</a:t>
            </a:r>
            <a:r>
              <a:rPr lang="en-US" altLang="ja-JP" dirty="0"/>
              <a:t>	</a:t>
            </a:r>
            <a:r>
              <a:rPr lang="en-US" altLang="ja-JP" dirty="0" smtClean="0"/>
              <a:t>	</a:t>
            </a:r>
          </a:p>
        </p:txBody>
      </p:sp>
      <p:sp>
        <p:nvSpPr>
          <p:cNvPr id="4" name="下矢印 3"/>
          <p:cNvSpPr/>
          <p:nvPr/>
        </p:nvSpPr>
        <p:spPr>
          <a:xfrm flipH="1">
            <a:off x="2552961" y="4221088"/>
            <a:ext cx="86409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 name="図表 4"/>
          <p:cNvGraphicFramePr/>
          <p:nvPr>
            <p:extLst>
              <p:ext uri="{D42A27DB-BD31-4B8C-83A1-F6EECF244321}">
                <p14:modId xmlns:p14="http://schemas.microsoft.com/office/powerpoint/2010/main" val="3780000421"/>
              </p:ext>
            </p:extLst>
          </p:nvPr>
        </p:nvGraphicFramePr>
        <p:xfrm>
          <a:off x="5940152" y="1268760"/>
          <a:ext cx="2968790" cy="4804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830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みんなが幸せになる「持続可能な社会」</a:t>
            </a:r>
            <a:endParaRPr kumimoji="1" lang="ja-JP" altLang="en-US" sz="3600" dirty="0"/>
          </a:p>
        </p:txBody>
      </p:sp>
      <p:sp>
        <p:nvSpPr>
          <p:cNvPr id="3" name="コンテンツ プレースホルダー 2"/>
          <p:cNvSpPr>
            <a:spLocks noGrp="1"/>
          </p:cNvSpPr>
          <p:nvPr>
            <p:ph idx="1"/>
          </p:nvPr>
        </p:nvSpPr>
        <p:spPr/>
        <p:txBody>
          <a:bodyPr>
            <a:normAutofit lnSpcReduction="10000"/>
          </a:bodyPr>
          <a:lstStyle/>
          <a:p>
            <a:pPr>
              <a:buFont typeface="Wingdings" panose="05000000000000000000" pitchFamily="2" charset="2"/>
              <a:buChar char="Ø"/>
            </a:pPr>
            <a:r>
              <a:rPr lang="ja-JP" altLang="en-US" dirty="0" smtClean="0"/>
              <a:t>地球上の全ての人が、平和で豊かな社会で暮らす</a:t>
            </a:r>
            <a:endParaRPr lang="en-US" altLang="ja-JP" dirty="0" smtClean="0"/>
          </a:p>
          <a:p>
            <a:endParaRPr lang="en-US" altLang="ja-JP" dirty="0"/>
          </a:p>
          <a:p>
            <a:r>
              <a:rPr lang="ja-JP" altLang="en-US" dirty="0" smtClean="0"/>
              <a:t>自由</a:t>
            </a:r>
            <a:r>
              <a:rPr lang="ja-JP" altLang="en-US" dirty="0"/>
              <a:t>主義経済</a:t>
            </a:r>
          </a:p>
          <a:p>
            <a:pPr marL="400050" lvl="1" indent="0">
              <a:buNone/>
            </a:pPr>
            <a:r>
              <a:rPr lang="ja-JP" altLang="en-US" dirty="0" smtClean="0"/>
              <a:t>意思</a:t>
            </a:r>
            <a:r>
              <a:rPr lang="ja-JP" altLang="en-US" dirty="0"/>
              <a:t>決定は最大限個人に</a:t>
            </a:r>
            <a:r>
              <a:rPr lang="ja-JP" altLang="en-US" dirty="0" smtClean="0"/>
              <a:t>ゆだねられる</a:t>
            </a:r>
            <a:endParaRPr lang="en-US" altLang="ja-JP" dirty="0" smtClean="0"/>
          </a:p>
          <a:p>
            <a:pPr marL="400050" lvl="1" indent="0">
              <a:buNone/>
            </a:pPr>
            <a:r>
              <a:rPr lang="ja-JP" altLang="en-US" dirty="0"/>
              <a:t>企業の目的</a:t>
            </a:r>
            <a:r>
              <a:rPr lang="ja-JP" altLang="en-US" dirty="0" smtClean="0"/>
              <a:t>は、利益の最大化ではなく、社会的課題の解決</a:t>
            </a:r>
            <a:endParaRPr lang="en-US" altLang="ja-JP" dirty="0" smtClean="0"/>
          </a:p>
          <a:p>
            <a:pPr marL="400050" lvl="1" indent="0">
              <a:buNone/>
            </a:pPr>
            <a:r>
              <a:rPr lang="ja-JP" altLang="en-US" dirty="0" smtClean="0"/>
              <a:t>⇒</a:t>
            </a:r>
            <a:r>
              <a:rPr lang="ja-JP" altLang="en-US" dirty="0"/>
              <a:t>なぜ</a:t>
            </a:r>
            <a:r>
              <a:rPr lang="ja-JP" altLang="en-US" dirty="0" smtClean="0"/>
              <a:t>か＞世界が</a:t>
            </a:r>
            <a:r>
              <a:rPr lang="en-US" altLang="ja-JP" dirty="0" smtClean="0"/>
              <a:t>SDG</a:t>
            </a:r>
            <a:r>
              <a:rPr lang="ja-JP" altLang="en-US" dirty="0" err="1" smtClean="0"/>
              <a:t>ｓ</a:t>
            </a:r>
            <a:r>
              <a:rPr lang="ja-JP" altLang="en-US" dirty="0" smtClean="0"/>
              <a:t>への配慮を求める</a:t>
            </a:r>
            <a:endParaRPr lang="en-US" altLang="ja-JP" dirty="0" smtClean="0"/>
          </a:p>
          <a:p>
            <a:pPr marL="400050" lvl="1" indent="0">
              <a:buNone/>
            </a:pPr>
            <a:r>
              <a:rPr lang="en-US" altLang="ja-JP" dirty="0" smtClean="0"/>
              <a:t>		</a:t>
            </a:r>
            <a:r>
              <a:rPr lang="ja-JP" altLang="en-US" dirty="0" smtClean="0"/>
              <a:t>消費者</a:t>
            </a:r>
            <a:r>
              <a:rPr lang="ja-JP" altLang="en-US" dirty="0"/>
              <a:t>・市民</a:t>
            </a:r>
            <a:r>
              <a:rPr lang="ja-JP" altLang="en-US" dirty="0" smtClean="0"/>
              <a:t>が企業行動を監視、支持</a:t>
            </a:r>
            <a:endParaRPr lang="en-US" altLang="ja-JP" dirty="0" smtClean="0"/>
          </a:p>
          <a:p>
            <a:endParaRPr kumimoji="1" lang="ja-JP" altLang="en-US" dirty="0"/>
          </a:p>
        </p:txBody>
      </p:sp>
    </p:spTree>
    <p:extLst>
      <p:ext uri="{BB962C8B-B14F-4D97-AF65-F5344CB8AC3E}">
        <p14:creationId xmlns:p14="http://schemas.microsoft.com/office/powerpoint/2010/main" val="313150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買わないという選択肢</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18230648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振り返り</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今日の話の中で印象に残ったのは何ですか。</a:t>
            </a:r>
            <a:endParaRPr kumimoji="1" lang="en-US" altLang="ja-JP" dirty="0" smtClean="0"/>
          </a:p>
          <a:p>
            <a:endParaRPr lang="en-US" altLang="ja-JP" dirty="0"/>
          </a:p>
          <a:p>
            <a:endParaRPr kumimoji="1" lang="en-US" altLang="ja-JP" dirty="0" smtClean="0"/>
          </a:p>
          <a:p>
            <a:endParaRPr lang="en-US" altLang="ja-JP" dirty="0"/>
          </a:p>
          <a:p>
            <a:r>
              <a:rPr kumimoji="1" lang="ja-JP" altLang="en-US" dirty="0" smtClean="0"/>
              <a:t>ご自身の消費行動を見直すきっかけになりましたか。</a:t>
            </a:r>
            <a:endParaRPr kumimoji="1" lang="ja-JP" altLang="en-US" dirty="0"/>
          </a:p>
        </p:txBody>
      </p:sp>
    </p:spTree>
    <p:extLst>
      <p:ext uri="{BB962C8B-B14F-4D97-AF65-F5344CB8AC3E}">
        <p14:creationId xmlns:p14="http://schemas.microsoft.com/office/powerpoint/2010/main" val="1899890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537774" y="2582906"/>
            <a:ext cx="4428492" cy="2952328"/>
          </a:xfrm>
          <a:prstGeom prst="rect">
            <a:avLst/>
          </a:prstGeom>
        </p:spPr>
      </p:pic>
      <p:pic>
        <p:nvPicPr>
          <p:cNvPr id="1026" name="Picture 2" descr="C:\Users\Baba Shinichi\AppData\Local\Microsoft\Windows\Temporary Internet Files\Content.IE5\HOY6AEIM\gahag-0041389396[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600199"/>
            <a:ext cx="7536447" cy="5004673"/>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ja-JP" altLang="en-US" dirty="0" smtClean="0"/>
              <a:t>ご清聴ありがとうございました</a:t>
            </a:r>
            <a:endParaRPr kumimoji="1" lang="ja-JP" altLang="en-US" dirty="0"/>
          </a:p>
        </p:txBody>
      </p:sp>
    </p:spTree>
    <p:extLst>
      <p:ext uri="{BB962C8B-B14F-4D97-AF65-F5344CB8AC3E}">
        <p14:creationId xmlns:p14="http://schemas.microsoft.com/office/powerpoint/2010/main" val="288506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665"/>
            <a:ext cx="9144000" cy="1412776"/>
          </a:xfrm>
          <a:solidFill>
            <a:schemeClr val="accent3">
              <a:lumMod val="60000"/>
              <a:lumOff val="40000"/>
            </a:schemeClr>
          </a:solidFill>
        </p:spPr>
        <p:txBody>
          <a:bodyPr/>
          <a:lstStyle/>
          <a:p>
            <a:r>
              <a:rPr kumimoji="1" lang="ja-JP" altLang="en-US" dirty="0" smtClean="0"/>
              <a:t>皆様にお尋ねします</a:t>
            </a:r>
            <a:endParaRPr kumimoji="1" lang="ja-JP" altLang="en-US" dirty="0"/>
          </a:p>
        </p:txBody>
      </p:sp>
      <p:sp>
        <p:nvSpPr>
          <p:cNvPr id="3" name="コンテンツ プレースホルダー 2"/>
          <p:cNvSpPr>
            <a:spLocks noGrp="1"/>
          </p:cNvSpPr>
          <p:nvPr>
            <p:ph idx="1"/>
          </p:nvPr>
        </p:nvSpPr>
        <p:spPr/>
        <p:txBody>
          <a:bodyPr/>
          <a:lstStyle/>
          <a:p>
            <a:pPr marL="514350" indent="-514350">
              <a:buFont typeface="+mj-lt"/>
              <a:buAutoNum type="arabicPeriod"/>
            </a:pPr>
            <a:r>
              <a:rPr kumimoji="1" lang="ja-JP" altLang="en-US" dirty="0" smtClean="0"/>
              <a:t>エシカルという言葉を初めて聞いた人</a:t>
            </a:r>
            <a:endParaRPr kumimoji="1" lang="en-US" altLang="ja-JP" dirty="0" smtClean="0"/>
          </a:p>
          <a:p>
            <a:pPr marL="400050" lvl="1" indent="0">
              <a:buNone/>
            </a:pPr>
            <a:r>
              <a:rPr kumimoji="1" lang="ja-JP" altLang="en-US" dirty="0" smtClean="0"/>
              <a:t>倫理的消費　知っている　</a:t>
            </a:r>
            <a:r>
              <a:rPr kumimoji="1" lang="en-US" altLang="ja-JP" dirty="0" smtClean="0"/>
              <a:t>6.0</a:t>
            </a:r>
            <a:r>
              <a:rPr kumimoji="1" lang="ja-JP" altLang="en-US" dirty="0" smtClean="0"/>
              <a:t>％　</a:t>
            </a:r>
            <a:r>
              <a:rPr kumimoji="1" lang="en-US" altLang="ja-JP" dirty="0" smtClean="0"/>
              <a:t>50</a:t>
            </a:r>
            <a:r>
              <a:rPr lang="en-US" altLang="ja-JP" dirty="0"/>
              <a:t>-</a:t>
            </a:r>
            <a:r>
              <a:rPr kumimoji="1" lang="en-US" altLang="ja-JP" dirty="0" smtClean="0"/>
              <a:t>60</a:t>
            </a:r>
            <a:r>
              <a:rPr kumimoji="1" lang="ja-JP" altLang="en-US" dirty="0" smtClean="0"/>
              <a:t>代　</a:t>
            </a:r>
            <a:r>
              <a:rPr kumimoji="1" lang="en-US" altLang="ja-JP" dirty="0" smtClean="0"/>
              <a:t>5.5</a:t>
            </a:r>
            <a:r>
              <a:rPr kumimoji="1" lang="ja-JP" altLang="en-US" dirty="0" smtClean="0"/>
              <a:t>％</a:t>
            </a:r>
            <a:endParaRPr kumimoji="1" lang="en-US" altLang="ja-JP" dirty="0" smtClean="0"/>
          </a:p>
          <a:p>
            <a:pPr marL="400050" lvl="1" indent="0">
              <a:buNone/>
            </a:pPr>
            <a:r>
              <a:rPr lang="ja-JP" altLang="en-US" dirty="0" smtClean="0"/>
              <a:t>エシカル　　　知っている　</a:t>
            </a:r>
            <a:r>
              <a:rPr lang="en-US" altLang="ja-JP" dirty="0" smtClean="0"/>
              <a:t>4.4</a:t>
            </a:r>
            <a:r>
              <a:rPr lang="ja-JP" altLang="en-US" dirty="0" smtClean="0"/>
              <a:t>％　</a:t>
            </a:r>
            <a:r>
              <a:rPr lang="en-US" altLang="ja-JP" dirty="0" smtClean="0"/>
              <a:t>50-60</a:t>
            </a:r>
            <a:r>
              <a:rPr lang="ja-JP" altLang="en-US" dirty="0" smtClean="0"/>
              <a:t>代　</a:t>
            </a:r>
            <a:r>
              <a:rPr lang="en-US" altLang="ja-JP" dirty="0" smtClean="0"/>
              <a:t>4.3</a:t>
            </a:r>
            <a:r>
              <a:rPr lang="ja-JP" altLang="en-US" dirty="0" smtClean="0"/>
              <a:t>％</a:t>
            </a:r>
            <a:endParaRPr lang="en-US" altLang="ja-JP" dirty="0" smtClean="0"/>
          </a:p>
          <a:p>
            <a:pPr marL="400050" lvl="1" indent="0">
              <a:buNone/>
            </a:pPr>
            <a:r>
              <a:rPr kumimoji="1" lang="ja-JP" altLang="en-US" dirty="0" smtClean="0"/>
              <a:t>フェアトレード知っている </a:t>
            </a:r>
            <a:r>
              <a:rPr kumimoji="1" lang="en-US" altLang="ja-JP" dirty="0" smtClean="0"/>
              <a:t>23.2</a:t>
            </a:r>
            <a:r>
              <a:rPr kumimoji="1" lang="ja-JP" altLang="en-US" dirty="0" smtClean="0"/>
              <a:t>％　</a:t>
            </a:r>
            <a:r>
              <a:rPr kumimoji="1" lang="en-US" altLang="ja-JP" dirty="0" smtClean="0"/>
              <a:t>50-60</a:t>
            </a:r>
            <a:r>
              <a:rPr kumimoji="1" lang="ja-JP" altLang="en-US" dirty="0" smtClean="0"/>
              <a:t>代 </a:t>
            </a:r>
            <a:r>
              <a:rPr kumimoji="1" lang="en-US" altLang="ja-JP" dirty="0" smtClean="0"/>
              <a:t>13.1</a:t>
            </a:r>
            <a:r>
              <a:rPr kumimoji="1" lang="ja-JP" altLang="en-US" dirty="0" smtClean="0"/>
              <a:t>％</a:t>
            </a:r>
            <a:endParaRPr kumimoji="1" lang="en-US" altLang="ja-JP" dirty="0" smtClean="0"/>
          </a:p>
          <a:p>
            <a:pPr marL="400050" lvl="1" indent="0">
              <a:buNone/>
            </a:pPr>
            <a:r>
              <a:rPr kumimoji="1" lang="ja-JP" altLang="en-US" dirty="0" smtClean="0"/>
              <a:t>　</a:t>
            </a:r>
            <a:endParaRPr kumimoji="1" lang="en-US" altLang="ja-JP" dirty="0" smtClean="0"/>
          </a:p>
          <a:p>
            <a:pPr marL="514350" indent="-514350">
              <a:buFont typeface="+mj-lt"/>
              <a:buAutoNum type="arabicPeriod"/>
            </a:pPr>
            <a:r>
              <a:rPr lang="ja-JP" altLang="en-US" dirty="0" smtClean="0"/>
              <a:t>環境に少しでも良い生活をしようと思う人</a:t>
            </a:r>
            <a:endParaRPr kumimoji="1" lang="ja-JP" altLang="en-US" dirty="0"/>
          </a:p>
        </p:txBody>
      </p:sp>
    </p:spTree>
    <p:extLst>
      <p:ext uri="{BB962C8B-B14F-4D97-AF65-F5344CB8AC3E}">
        <p14:creationId xmlns:p14="http://schemas.microsoft.com/office/powerpoint/2010/main" val="426155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60648"/>
            <a:ext cx="6480720" cy="6120680"/>
          </a:xfrm>
          <a:prstGeom prst="rect">
            <a:avLst/>
          </a:prstGeom>
          <a:noFill/>
          <a:ln>
            <a:noFill/>
          </a:ln>
        </p:spPr>
      </p:pic>
      <p:sp>
        <p:nvSpPr>
          <p:cNvPr id="2" name="テキスト ボックス 1"/>
          <p:cNvSpPr txBox="1"/>
          <p:nvPr/>
        </p:nvSpPr>
        <p:spPr>
          <a:xfrm>
            <a:off x="755576" y="4045714"/>
            <a:ext cx="1224136" cy="369332"/>
          </a:xfrm>
          <a:prstGeom prst="rect">
            <a:avLst/>
          </a:prstGeom>
          <a:solidFill>
            <a:srgbClr val="00B050"/>
          </a:solidFill>
        </p:spPr>
        <p:txBody>
          <a:bodyPr wrap="square" rtlCol="0">
            <a:spAutoFit/>
          </a:bodyPr>
          <a:lstStyle/>
          <a:p>
            <a:pPr algn="ctr"/>
            <a:r>
              <a:rPr kumimoji="1" lang="en-US" altLang="ja-JP" dirty="0" smtClean="0"/>
              <a:t>37</a:t>
            </a:r>
            <a:r>
              <a:rPr kumimoji="1" lang="ja-JP" altLang="en-US" dirty="0" smtClean="0"/>
              <a:t>％</a:t>
            </a:r>
            <a:endParaRPr kumimoji="1" lang="ja-JP" altLang="en-US" dirty="0"/>
          </a:p>
        </p:txBody>
      </p:sp>
      <p:sp>
        <p:nvSpPr>
          <p:cNvPr id="3" name="テキスト ボックス 2"/>
          <p:cNvSpPr txBox="1"/>
          <p:nvPr/>
        </p:nvSpPr>
        <p:spPr>
          <a:xfrm>
            <a:off x="4808160" y="6340678"/>
            <a:ext cx="4032448" cy="369332"/>
          </a:xfrm>
          <a:prstGeom prst="rect">
            <a:avLst/>
          </a:prstGeom>
          <a:noFill/>
        </p:spPr>
        <p:txBody>
          <a:bodyPr wrap="square" rtlCol="0">
            <a:spAutoFit/>
          </a:bodyPr>
          <a:lstStyle/>
          <a:p>
            <a:pPr algn="ctr"/>
            <a:r>
              <a:rPr kumimoji="1" lang="en-US" altLang="ja-JP" dirty="0" smtClean="0"/>
              <a:t>2016</a:t>
            </a:r>
            <a:r>
              <a:rPr kumimoji="1" lang="ja-JP" altLang="en-US" dirty="0" smtClean="0"/>
              <a:t>年消費者白書より</a:t>
            </a:r>
            <a:endParaRPr kumimoji="1" lang="ja-JP" altLang="en-US" dirty="0"/>
          </a:p>
        </p:txBody>
      </p:sp>
    </p:spTree>
    <p:extLst>
      <p:ext uri="{BB962C8B-B14F-4D97-AF65-F5344CB8AC3E}">
        <p14:creationId xmlns:p14="http://schemas.microsoft.com/office/powerpoint/2010/main" val="421951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844825"/>
            <a:ext cx="8229600" cy="2016223"/>
          </a:xfrm>
        </p:spPr>
        <p:txBody>
          <a:bodyPr/>
          <a:lstStyle/>
          <a:p>
            <a:pPr marL="514350" indent="-514350">
              <a:buFont typeface="+mj-lt"/>
              <a:buAutoNum type="arabicPeriod"/>
            </a:pPr>
            <a:r>
              <a:rPr kumimoji="1" lang="ja-JP" altLang="en-US" dirty="0" smtClean="0">
                <a:solidFill>
                  <a:schemeClr val="bg2">
                    <a:lumMod val="75000"/>
                  </a:schemeClr>
                </a:solidFill>
              </a:rPr>
              <a:t>エシカルという言葉を初めて聞いた人</a:t>
            </a:r>
            <a:endParaRPr kumimoji="1" lang="en-US" altLang="ja-JP" dirty="0" smtClean="0">
              <a:solidFill>
                <a:schemeClr val="bg2">
                  <a:lumMod val="75000"/>
                </a:schemeClr>
              </a:solidFill>
            </a:endParaRPr>
          </a:p>
          <a:p>
            <a:pPr marL="514350" indent="-514350">
              <a:buFont typeface="+mj-lt"/>
              <a:buAutoNum type="arabicPeriod"/>
            </a:pPr>
            <a:r>
              <a:rPr lang="ja-JP" altLang="en-US" dirty="0" smtClean="0">
                <a:solidFill>
                  <a:schemeClr val="bg2">
                    <a:lumMod val="75000"/>
                  </a:schemeClr>
                </a:solidFill>
              </a:rPr>
              <a:t>環境に少しでも良い生活をしようと思う人</a:t>
            </a:r>
            <a:endParaRPr lang="en-US" altLang="ja-JP" dirty="0" smtClean="0">
              <a:solidFill>
                <a:schemeClr val="bg2">
                  <a:lumMod val="75000"/>
                </a:schemeClr>
              </a:solidFill>
            </a:endParaRPr>
          </a:p>
          <a:p>
            <a:pPr marL="514350" indent="-514350">
              <a:buFont typeface="+mj-lt"/>
              <a:buAutoNum type="arabicPeriod"/>
            </a:pPr>
            <a:r>
              <a:rPr kumimoji="1" lang="ja-JP" altLang="en-US" dirty="0" smtClean="0"/>
              <a:t>食品ロスの話を聞いたことがある人</a:t>
            </a:r>
            <a:endParaRPr kumimoji="1" lang="ja-JP" altLang="en-US" dirty="0"/>
          </a:p>
        </p:txBody>
      </p:sp>
      <p:sp>
        <p:nvSpPr>
          <p:cNvPr id="4" name="タイトル 1"/>
          <p:cNvSpPr>
            <a:spLocks noGrp="1"/>
          </p:cNvSpPr>
          <p:nvPr>
            <p:ph type="title"/>
          </p:nvPr>
        </p:nvSpPr>
        <p:spPr>
          <a:xfrm>
            <a:off x="0" y="0"/>
            <a:ext cx="9144000" cy="1417638"/>
          </a:xfrm>
          <a:solidFill>
            <a:schemeClr val="accent3">
              <a:lumMod val="60000"/>
              <a:lumOff val="40000"/>
            </a:schemeClr>
          </a:solidFill>
        </p:spPr>
        <p:txBody>
          <a:bodyPr/>
          <a:lstStyle/>
          <a:p>
            <a:r>
              <a:rPr kumimoji="1" lang="ja-JP" altLang="en-US" dirty="0" smtClean="0"/>
              <a:t>皆様にお尋ねします</a:t>
            </a:r>
            <a:endParaRPr kumimoji="1" lang="ja-JP" altLang="en-US" dirty="0"/>
          </a:p>
        </p:txBody>
      </p:sp>
    </p:spTree>
    <p:extLst>
      <p:ext uri="{BB962C8B-B14F-4D97-AF65-F5344CB8AC3E}">
        <p14:creationId xmlns:p14="http://schemas.microsoft.com/office/powerpoint/2010/main" val="1460641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bwMode="auto">
          <a:xfrm>
            <a:off x="467544" y="332656"/>
            <a:ext cx="8229600" cy="5762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ja-JP" altLang="en-US" sz="2800" b="1" dirty="0" smtClean="0">
                <a:solidFill>
                  <a:srgbClr val="00FFFF"/>
                </a:solidFill>
              </a:rPr>
              <a:t>◎　</a:t>
            </a:r>
            <a:r>
              <a:rPr lang="ja-JP" altLang="en-US" sz="2800" b="1" dirty="0" smtClean="0">
                <a:solidFill>
                  <a:srgbClr val="002060"/>
                </a:solidFill>
                <a:hlinkClick r:id="rId2"/>
              </a:rPr>
              <a:t>エビングハウスの忘却曲線（中期記憶）</a:t>
            </a:r>
            <a:endParaRPr lang="ja-JP" altLang="en-US" sz="2800" b="1" dirty="0" smtClean="0">
              <a:solidFill>
                <a:srgbClr val="002060"/>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43608" y="1052736"/>
            <a:ext cx="7365759" cy="5568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マイル 1"/>
          <p:cNvSpPr/>
          <p:nvPr/>
        </p:nvSpPr>
        <p:spPr>
          <a:xfrm>
            <a:off x="251520" y="260648"/>
            <a:ext cx="745232" cy="770384"/>
          </a:xfrm>
          <a:prstGeom prst="smileyFac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820005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今日の話　忘れて</a:t>
            </a:r>
            <a:r>
              <a:rPr lang="ja-JP" altLang="en-US" dirty="0" smtClean="0"/>
              <a:t>もいいです</a:t>
            </a:r>
            <a:r>
              <a:rPr lang="en-US" altLang="ja-JP" dirty="0"/>
              <a:t/>
            </a:r>
            <a:br>
              <a:rPr lang="en-US" altLang="ja-JP" dirty="0"/>
            </a:br>
            <a:r>
              <a:rPr lang="ja-JP" altLang="en-US" dirty="0"/>
              <a:t>でも、</a:t>
            </a:r>
            <a:r>
              <a:rPr lang="en-US" altLang="ja-JP" dirty="0"/>
              <a:t>1</a:t>
            </a:r>
            <a:r>
              <a:rPr lang="ja-JP" altLang="en-US" dirty="0"/>
              <a:t>つくらい実行してください</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12013421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円/楕円 4"/>
          <p:cNvSpPr/>
          <p:nvPr/>
        </p:nvSpPr>
        <p:spPr>
          <a:xfrm>
            <a:off x="827584" y="2901023"/>
            <a:ext cx="1224136" cy="1139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899592" y="3147684"/>
            <a:ext cx="1080120" cy="646331"/>
          </a:xfrm>
          <a:prstGeom prst="rect">
            <a:avLst/>
          </a:prstGeom>
          <a:noFill/>
        </p:spPr>
        <p:txBody>
          <a:bodyPr wrap="square" rtlCol="0">
            <a:spAutoFit/>
          </a:bodyPr>
          <a:lstStyle/>
          <a:p>
            <a:pPr algn="ctr"/>
            <a:r>
              <a:rPr kumimoji="1" lang="ja-JP" altLang="en-US" b="1" dirty="0" smtClean="0">
                <a:solidFill>
                  <a:srgbClr val="FFFF00"/>
                </a:solidFill>
              </a:rPr>
              <a:t>聞いて</a:t>
            </a:r>
            <a:endParaRPr kumimoji="1" lang="en-US" altLang="ja-JP" b="1" dirty="0" smtClean="0">
              <a:solidFill>
                <a:srgbClr val="FFFF00"/>
              </a:solidFill>
            </a:endParaRPr>
          </a:p>
          <a:p>
            <a:pPr algn="ctr"/>
            <a:r>
              <a:rPr lang="ja-JP" altLang="en-US" b="1" dirty="0">
                <a:solidFill>
                  <a:srgbClr val="FFFF00"/>
                </a:solidFill>
              </a:rPr>
              <a:t>　</a:t>
            </a:r>
            <a:r>
              <a:rPr kumimoji="1" lang="ja-JP" altLang="en-US" b="1" dirty="0" smtClean="0">
                <a:solidFill>
                  <a:srgbClr val="FFFF00"/>
                </a:solidFill>
              </a:rPr>
              <a:t>実行</a:t>
            </a:r>
            <a:endParaRPr kumimoji="1" lang="ja-JP" altLang="en-US" b="1" dirty="0">
              <a:solidFill>
                <a:srgbClr val="FFFF00"/>
              </a:solidFill>
            </a:endParaRPr>
          </a:p>
        </p:txBody>
      </p:sp>
      <p:sp>
        <p:nvSpPr>
          <p:cNvPr id="7" name="下矢印 6"/>
          <p:cNvSpPr/>
          <p:nvPr/>
        </p:nvSpPr>
        <p:spPr>
          <a:xfrm rot="6959469">
            <a:off x="1835696" y="3861048"/>
            <a:ext cx="64807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59435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今日の話　忘れても大丈夫</a:t>
            </a:r>
            <a:r>
              <a:rPr kumimoji="1" lang="en-US" altLang="ja-JP" dirty="0" smtClean="0"/>
              <a:t/>
            </a:r>
            <a:br>
              <a:rPr kumimoji="1" lang="en-US" altLang="ja-JP" dirty="0" smtClean="0"/>
            </a:br>
            <a:r>
              <a:rPr lang="ja-JP" altLang="en-US" dirty="0"/>
              <a:t>でも</a:t>
            </a:r>
            <a:r>
              <a:rPr lang="ja-JP" altLang="en-US" dirty="0" smtClean="0"/>
              <a:t>、</a:t>
            </a:r>
            <a:r>
              <a:rPr lang="en-US" altLang="ja-JP" dirty="0" smtClean="0"/>
              <a:t>1</a:t>
            </a:r>
            <a:r>
              <a:rPr lang="ja-JP" altLang="en-US" dirty="0" smtClean="0"/>
              <a:t>つくらい実行してください</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気付く</a:t>
            </a:r>
            <a:endParaRPr kumimoji="1" lang="en-US" altLang="ja-JP" dirty="0" smtClean="0"/>
          </a:p>
          <a:p>
            <a:r>
              <a:rPr lang="ja-JP" altLang="en-US" dirty="0"/>
              <a:t>実行</a:t>
            </a:r>
            <a:r>
              <a:rPr lang="ja-JP" altLang="en-US" dirty="0" smtClean="0"/>
              <a:t>する</a:t>
            </a:r>
            <a:endParaRPr lang="en-US" altLang="ja-JP" dirty="0" smtClean="0"/>
          </a:p>
          <a:p>
            <a:r>
              <a:rPr kumimoji="1" lang="ja-JP" altLang="en-US" dirty="0" smtClean="0"/>
              <a:t>忘れる</a:t>
            </a:r>
            <a:endParaRPr kumimoji="1" lang="en-US" altLang="ja-JP" dirty="0" smtClean="0"/>
          </a:p>
          <a:p>
            <a:r>
              <a:rPr lang="ja-JP" altLang="en-US" dirty="0"/>
              <a:t>また話を</a:t>
            </a:r>
            <a:r>
              <a:rPr lang="ja-JP" altLang="en-US" dirty="0" smtClean="0"/>
              <a:t>聴く</a:t>
            </a:r>
            <a:endParaRPr lang="en-US" altLang="ja-JP" dirty="0" smtClean="0"/>
          </a:p>
          <a:p>
            <a:r>
              <a:rPr kumimoji="1" lang="ja-JP" altLang="en-US" dirty="0" smtClean="0"/>
              <a:t>思い出す＋</a:t>
            </a:r>
            <a:r>
              <a:rPr kumimoji="1" lang="ja-JP" altLang="en-US" dirty="0"/>
              <a:t>新た</a:t>
            </a:r>
            <a:r>
              <a:rPr kumimoji="1" lang="ja-JP" altLang="en-US"/>
              <a:t>な</a:t>
            </a:r>
            <a:r>
              <a:rPr kumimoji="1" lang="ja-JP" altLang="en-US" smtClean="0"/>
              <a:t>気付き（新情報付加）</a:t>
            </a:r>
            <a:endParaRPr kumimoji="1" lang="en-US" altLang="ja-JP" dirty="0" smtClean="0"/>
          </a:p>
          <a:p>
            <a:r>
              <a:rPr lang="ja-JP" altLang="en-US" dirty="0"/>
              <a:t>他の人に</a:t>
            </a:r>
            <a:r>
              <a:rPr lang="ja-JP" altLang="en-US" dirty="0" smtClean="0"/>
              <a:t>話す</a:t>
            </a:r>
            <a:endParaRPr lang="en-US" altLang="ja-JP" dirty="0" smtClean="0"/>
          </a:p>
          <a:p>
            <a:r>
              <a:rPr kumimoji="1" lang="ja-JP" altLang="en-US" dirty="0"/>
              <a:t>実行</a:t>
            </a:r>
            <a:r>
              <a:rPr kumimoji="1" lang="ja-JP" altLang="en-US" dirty="0" smtClean="0"/>
              <a:t>する</a:t>
            </a:r>
            <a:endParaRPr kumimoji="1" lang="en-US" altLang="ja-JP" dirty="0" smtClean="0"/>
          </a:p>
          <a:p>
            <a:r>
              <a:rPr kumimoji="1" lang="ja-JP" altLang="en-US" dirty="0" smtClean="0"/>
              <a:t>忘れる</a:t>
            </a:r>
            <a:endParaRPr kumimoji="1" lang="ja-JP" altLang="en-US" dirty="0"/>
          </a:p>
        </p:txBody>
      </p:sp>
    </p:spTree>
    <p:extLst>
      <p:ext uri="{BB962C8B-B14F-4D97-AF65-F5344CB8AC3E}">
        <p14:creationId xmlns:p14="http://schemas.microsoft.com/office/powerpoint/2010/main" val="3226214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836</TotalTime>
  <Words>1507</Words>
  <Application>Microsoft Office PowerPoint</Application>
  <PresentationFormat>画面に合わせる (4:3)</PresentationFormat>
  <Paragraphs>216</Paragraphs>
  <Slides>34</Slides>
  <Notes>13</Notes>
  <HiddenSlides>0</HiddenSlides>
  <MMClips>0</MMClips>
  <ScaleCrop>false</ScaleCrop>
  <HeadingPairs>
    <vt:vector size="4" baseType="variant">
      <vt:variant>
        <vt:lpstr>テーマ</vt:lpstr>
      </vt:variant>
      <vt:variant>
        <vt:i4>1</vt:i4>
      </vt:variant>
      <vt:variant>
        <vt:lpstr>スライド タイトル</vt:lpstr>
      </vt:variant>
      <vt:variant>
        <vt:i4>34</vt:i4>
      </vt:variant>
    </vt:vector>
  </HeadingPairs>
  <TitlesOfParts>
    <vt:vector size="35" baseType="lpstr">
      <vt:lpstr>Office ​​テーマ</vt:lpstr>
      <vt:lpstr>地球のためのエシカルライフ</vt:lpstr>
      <vt:lpstr>自己紹介</vt:lpstr>
      <vt:lpstr>きょうの課題</vt:lpstr>
      <vt:lpstr>皆様にお尋ねします</vt:lpstr>
      <vt:lpstr>PowerPoint プレゼンテーション</vt:lpstr>
      <vt:lpstr>皆様にお尋ねします</vt:lpstr>
      <vt:lpstr>◎　エビングハウスの忘却曲線（中期記憶）</vt:lpstr>
      <vt:lpstr>今日の話　忘れてもいいです でも、1つくらい実行してください</vt:lpstr>
      <vt:lpstr>今日の話　忘れても大丈夫 でも、1つくらい実行してください</vt:lpstr>
      <vt:lpstr>今、地球は人々は・・・</vt:lpstr>
      <vt:lpstr>金・銀・銅　他レアメタル　都市鉱山</vt:lpstr>
      <vt:lpstr>PowerPoint プレゼンテーション</vt:lpstr>
      <vt:lpstr>太平洋ゴミベルト地帯</vt:lpstr>
      <vt:lpstr>2010年 海岸地域から発生したプラスチックごみ推計量 9,950万トンそのうち3,190万トンが不適切に廃棄、480万～1,270万トンが海洋に流出したと推測</vt:lpstr>
      <vt:lpstr>事例：廃プラ食器の廃止、削減</vt:lpstr>
      <vt:lpstr>Corporate Social Responsibility</vt:lpstr>
      <vt:lpstr>企業と消費者と社会の関係を考える</vt:lpstr>
      <vt:lpstr>世界の課題　SDGｓ</vt:lpstr>
      <vt:lpstr>PowerPoint プレゼンテーション</vt:lpstr>
      <vt:lpstr>テキストを見てください</vt:lpstr>
      <vt:lpstr>消費者がリードするエシカル消費</vt:lpstr>
      <vt:lpstr>調達先への関与</vt:lpstr>
      <vt:lpstr>フェアトレードの定義 </vt:lpstr>
      <vt:lpstr>コーヒーの産地</vt:lpstr>
      <vt:lpstr>SDGS　事例紹介</vt:lpstr>
      <vt:lpstr>スターバックス</vt:lpstr>
      <vt:lpstr>UCC　コーヒー農園との関係</vt:lpstr>
      <vt:lpstr>PowerPoint プレゼンテーション</vt:lpstr>
      <vt:lpstr>AGF</vt:lpstr>
      <vt:lpstr>未来の地球のために</vt:lpstr>
      <vt:lpstr>みんなが幸せになる「持続可能な社会」</vt:lpstr>
      <vt:lpstr>買わないという選択肢</vt:lpstr>
      <vt:lpstr>振り返り</vt:lpstr>
      <vt:lpstr>ご清聴ありがとうございました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エシカル消費のお話</dc:title>
  <dc:creator>Baba Shinichi</dc:creator>
  <cp:lastModifiedBy>OWNER</cp:lastModifiedBy>
  <cp:revision>32</cp:revision>
  <dcterms:created xsi:type="dcterms:W3CDTF">2018-06-06T11:23:17Z</dcterms:created>
  <dcterms:modified xsi:type="dcterms:W3CDTF">2018-07-15T05:47:35Z</dcterms:modified>
</cp:coreProperties>
</file>